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6" r:id="rId6"/>
    <p:sldId id="284" r:id="rId7"/>
    <p:sldId id="267" r:id="rId8"/>
    <p:sldId id="262" r:id="rId9"/>
    <p:sldId id="272" r:id="rId10"/>
    <p:sldId id="285" r:id="rId11"/>
    <p:sldId id="294" r:id="rId12"/>
    <p:sldId id="286" r:id="rId13"/>
    <p:sldId id="269" r:id="rId14"/>
    <p:sldId id="295" r:id="rId15"/>
    <p:sldId id="289" r:id="rId16"/>
    <p:sldId id="273" r:id="rId17"/>
    <p:sldId id="274" r:id="rId18"/>
    <p:sldId id="271" r:id="rId19"/>
    <p:sldId id="275" r:id="rId20"/>
    <p:sldId id="296" r:id="rId21"/>
    <p:sldId id="270" r:id="rId22"/>
    <p:sldId id="277" r:id="rId23"/>
    <p:sldId id="278" r:id="rId24"/>
    <p:sldId id="279" r:id="rId25"/>
    <p:sldId id="291" r:id="rId26"/>
    <p:sldId id="292" r:id="rId27"/>
    <p:sldId id="280" r:id="rId28"/>
    <p:sldId id="297" r:id="rId29"/>
    <p:sldId id="281" r:id="rId30"/>
    <p:sldId id="282" r:id="rId31"/>
    <p:sldId id="264" r:id="rId32"/>
    <p:sldId id="293" r:id="rId33"/>
    <p:sldId id="260" r:id="rId34"/>
    <p:sldId id="261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3951AC1-6EBB-C24F-BE11-E240917D3908}">
          <p14:sldIdLst>
            <p14:sldId id="256"/>
            <p14:sldId id="257"/>
            <p14:sldId id="258"/>
            <p14:sldId id="259"/>
            <p14:sldId id="266"/>
            <p14:sldId id="284"/>
            <p14:sldId id="267"/>
            <p14:sldId id="262"/>
            <p14:sldId id="272"/>
            <p14:sldId id="285"/>
            <p14:sldId id="294"/>
            <p14:sldId id="286"/>
            <p14:sldId id="269"/>
            <p14:sldId id="295"/>
            <p14:sldId id="289"/>
            <p14:sldId id="273"/>
            <p14:sldId id="274"/>
            <p14:sldId id="271"/>
            <p14:sldId id="275"/>
            <p14:sldId id="296"/>
            <p14:sldId id="270"/>
            <p14:sldId id="277"/>
            <p14:sldId id="278"/>
            <p14:sldId id="279"/>
            <p14:sldId id="291"/>
            <p14:sldId id="292"/>
            <p14:sldId id="280"/>
            <p14:sldId id="297"/>
            <p14:sldId id="281"/>
            <p14:sldId id="282"/>
            <p14:sldId id="264"/>
            <p14:sldId id="293"/>
            <p14:sldId id="260"/>
            <p14:sldId id="26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ai Du" initials="HD" lastIdx="2" clrIdx="0">
    <p:extLst>
      <p:ext uri="{19B8F6BF-5375-455C-9EA6-DF929625EA0E}">
        <p15:presenceInfo xmlns:p15="http://schemas.microsoft.com/office/powerpoint/2012/main" userId="S::hdu@eastern.edu::72aa731f-20aa-481f-91fd-57e7546b5de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6238"/>
    <p:restoredTop sz="94694"/>
  </p:normalViewPr>
  <p:slideViewPr>
    <p:cSldViewPr snapToGrid="0" snapToObjects="1">
      <p:cViewPr varScale="1">
        <p:scale>
          <a:sx n="67" d="100"/>
          <a:sy n="67" d="100"/>
        </p:scale>
        <p:origin x="200" y="18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8C58D2C-CB3E-44BF-BE94-325E6C3979D3}" type="doc">
      <dgm:prSet loTypeId="urn:microsoft.com/office/officeart/2005/8/layout/hierarchy1" loCatId="hierarchy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E802E7E-0650-453E-A90A-F9A907FDF218}">
      <dgm:prSet/>
      <dgm:spPr/>
      <dgm:t>
        <a:bodyPr/>
        <a:lstStyle/>
        <a:p>
          <a:r>
            <a:rPr lang="en-US" dirty="0"/>
            <a:t>The missing value can also be imputed with the measure of central tendency.</a:t>
          </a:r>
        </a:p>
      </dgm:t>
    </dgm:pt>
    <dgm:pt modelId="{39033C23-4D35-4574-A2E3-07BBB1023F1E}" type="parTrans" cxnId="{0B989266-F8E0-4AA9-AB06-9CC468E22EF5}">
      <dgm:prSet/>
      <dgm:spPr/>
      <dgm:t>
        <a:bodyPr/>
        <a:lstStyle/>
        <a:p>
          <a:endParaRPr lang="en-US"/>
        </a:p>
      </dgm:t>
    </dgm:pt>
    <dgm:pt modelId="{07E80E8C-114F-40A6-8568-BDD7F3CC5F4C}" type="sibTrans" cxnId="{0B989266-F8E0-4AA9-AB06-9CC468E22EF5}">
      <dgm:prSet/>
      <dgm:spPr/>
      <dgm:t>
        <a:bodyPr/>
        <a:lstStyle/>
        <a:p>
          <a:endParaRPr lang="en-US"/>
        </a:p>
      </dgm:t>
    </dgm:pt>
    <dgm:pt modelId="{7261DB25-07F4-4F6E-A2AA-80D9710424F9}">
      <dgm:prSet/>
      <dgm:spPr/>
      <dgm:t>
        <a:bodyPr/>
        <a:lstStyle/>
        <a:p>
          <a:r>
            <a:rPr lang="en-US" dirty="0"/>
            <a:t>for categorical data, use the category that appears most frequently</a:t>
          </a:r>
        </a:p>
      </dgm:t>
    </dgm:pt>
    <dgm:pt modelId="{83195ABD-78E4-4EA6-9FCD-24E96C876544}" type="parTrans" cxnId="{D6431F55-05AC-46A8-A7D0-871EB73E05E4}">
      <dgm:prSet/>
      <dgm:spPr/>
      <dgm:t>
        <a:bodyPr/>
        <a:lstStyle/>
        <a:p>
          <a:endParaRPr lang="en-US"/>
        </a:p>
      </dgm:t>
    </dgm:pt>
    <dgm:pt modelId="{B0C7EECC-806F-441E-92ED-176C8C6C0364}" type="sibTrans" cxnId="{D6431F55-05AC-46A8-A7D0-871EB73E05E4}">
      <dgm:prSet/>
      <dgm:spPr/>
      <dgm:t>
        <a:bodyPr/>
        <a:lstStyle/>
        <a:p>
          <a:endParaRPr lang="en-US"/>
        </a:p>
      </dgm:t>
    </dgm:pt>
    <dgm:pt modelId="{3A0FE29C-43AE-0C47-93BE-99012D7F7E3D}">
      <dgm:prSet/>
      <dgm:spPr/>
      <dgm:t>
        <a:bodyPr/>
        <a:lstStyle/>
        <a:p>
          <a:r>
            <a:rPr lang="en-US" dirty="0"/>
            <a:t>Replace outlier with lower and upper cutoff value</a:t>
          </a:r>
        </a:p>
      </dgm:t>
    </dgm:pt>
    <dgm:pt modelId="{004F9881-6B3E-A641-B57B-E0AE00D4D29D}" type="parTrans" cxnId="{431C605B-6EC1-9D46-884D-76A5BCEB9398}">
      <dgm:prSet/>
      <dgm:spPr/>
      <dgm:t>
        <a:bodyPr/>
        <a:lstStyle/>
        <a:p>
          <a:endParaRPr lang="en-US"/>
        </a:p>
      </dgm:t>
    </dgm:pt>
    <dgm:pt modelId="{59BA53BE-B877-E24C-A5DA-EF7D8A42E99F}" type="sibTrans" cxnId="{431C605B-6EC1-9D46-884D-76A5BCEB9398}">
      <dgm:prSet/>
      <dgm:spPr/>
      <dgm:t>
        <a:bodyPr/>
        <a:lstStyle/>
        <a:p>
          <a:endParaRPr lang="en-US"/>
        </a:p>
      </dgm:t>
    </dgm:pt>
    <dgm:pt modelId="{885316D3-E012-C844-A26D-95AB4A701DF4}" type="pres">
      <dgm:prSet presAssocID="{48C58D2C-CB3E-44BF-BE94-325E6C3979D3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A97B50C0-4E5A-3146-8366-D2C93660CE14}" type="pres">
      <dgm:prSet presAssocID="{0E802E7E-0650-453E-A90A-F9A907FDF218}" presName="hierRoot1" presStyleCnt="0"/>
      <dgm:spPr/>
    </dgm:pt>
    <dgm:pt modelId="{16E21D5B-6CC5-694D-BAB0-E12641772F88}" type="pres">
      <dgm:prSet presAssocID="{0E802E7E-0650-453E-A90A-F9A907FDF218}" presName="composite" presStyleCnt="0"/>
      <dgm:spPr/>
    </dgm:pt>
    <dgm:pt modelId="{88EC42F7-F91D-864E-9674-0B473FCFE323}" type="pres">
      <dgm:prSet presAssocID="{0E802E7E-0650-453E-A90A-F9A907FDF218}" presName="background" presStyleLbl="node0" presStyleIdx="0" presStyleCnt="3"/>
      <dgm:spPr/>
    </dgm:pt>
    <dgm:pt modelId="{D9AE546F-4CE1-AB42-9547-CFDD2B0BEEAA}" type="pres">
      <dgm:prSet presAssocID="{0E802E7E-0650-453E-A90A-F9A907FDF218}" presName="text" presStyleLbl="fgAcc0" presStyleIdx="0" presStyleCnt="3">
        <dgm:presLayoutVars>
          <dgm:chPref val="3"/>
        </dgm:presLayoutVars>
      </dgm:prSet>
      <dgm:spPr/>
    </dgm:pt>
    <dgm:pt modelId="{B05E360E-8337-A141-AECF-3F9BC089CD1B}" type="pres">
      <dgm:prSet presAssocID="{0E802E7E-0650-453E-A90A-F9A907FDF218}" presName="hierChild2" presStyleCnt="0"/>
      <dgm:spPr/>
    </dgm:pt>
    <dgm:pt modelId="{782C058E-E0CE-BD4D-BCC2-E78A6C7A7EAB}" type="pres">
      <dgm:prSet presAssocID="{7261DB25-07F4-4F6E-A2AA-80D9710424F9}" presName="hierRoot1" presStyleCnt="0"/>
      <dgm:spPr/>
    </dgm:pt>
    <dgm:pt modelId="{DD1E5C28-CF11-7B48-A414-D317C2175525}" type="pres">
      <dgm:prSet presAssocID="{7261DB25-07F4-4F6E-A2AA-80D9710424F9}" presName="composite" presStyleCnt="0"/>
      <dgm:spPr/>
    </dgm:pt>
    <dgm:pt modelId="{789AC44A-C30C-BA4E-9163-C9B32635172C}" type="pres">
      <dgm:prSet presAssocID="{7261DB25-07F4-4F6E-A2AA-80D9710424F9}" presName="background" presStyleLbl="node0" presStyleIdx="1" presStyleCnt="3"/>
      <dgm:spPr/>
    </dgm:pt>
    <dgm:pt modelId="{40F760AF-F9D7-2940-A9E6-D5BAD45B133B}" type="pres">
      <dgm:prSet presAssocID="{7261DB25-07F4-4F6E-A2AA-80D9710424F9}" presName="text" presStyleLbl="fgAcc0" presStyleIdx="1" presStyleCnt="3">
        <dgm:presLayoutVars>
          <dgm:chPref val="3"/>
        </dgm:presLayoutVars>
      </dgm:prSet>
      <dgm:spPr/>
    </dgm:pt>
    <dgm:pt modelId="{F53C7793-FF3D-5B43-81C3-1D7FFD8CC102}" type="pres">
      <dgm:prSet presAssocID="{7261DB25-07F4-4F6E-A2AA-80D9710424F9}" presName="hierChild2" presStyleCnt="0"/>
      <dgm:spPr/>
    </dgm:pt>
    <dgm:pt modelId="{6F63C9AA-F125-5545-A346-50C976AAB4AA}" type="pres">
      <dgm:prSet presAssocID="{3A0FE29C-43AE-0C47-93BE-99012D7F7E3D}" presName="hierRoot1" presStyleCnt="0"/>
      <dgm:spPr/>
    </dgm:pt>
    <dgm:pt modelId="{4447B63C-4FFA-9F47-9292-17FC1709271F}" type="pres">
      <dgm:prSet presAssocID="{3A0FE29C-43AE-0C47-93BE-99012D7F7E3D}" presName="composite" presStyleCnt="0"/>
      <dgm:spPr/>
    </dgm:pt>
    <dgm:pt modelId="{602387C4-DB53-044F-A27D-F95DBD2318C4}" type="pres">
      <dgm:prSet presAssocID="{3A0FE29C-43AE-0C47-93BE-99012D7F7E3D}" presName="background" presStyleLbl="node0" presStyleIdx="2" presStyleCnt="3"/>
      <dgm:spPr/>
    </dgm:pt>
    <dgm:pt modelId="{ED998159-BDF8-C749-A409-A950709FBB5C}" type="pres">
      <dgm:prSet presAssocID="{3A0FE29C-43AE-0C47-93BE-99012D7F7E3D}" presName="text" presStyleLbl="fgAcc0" presStyleIdx="2" presStyleCnt="3">
        <dgm:presLayoutVars>
          <dgm:chPref val="3"/>
        </dgm:presLayoutVars>
      </dgm:prSet>
      <dgm:spPr/>
    </dgm:pt>
    <dgm:pt modelId="{1DA03F8E-6626-FF4E-A0A7-8709D5AFED7B}" type="pres">
      <dgm:prSet presAssocID="{3A0FE29C-43AE-0C47-93BE-99012D7F7E3D}" presName="hierChild2" presStyleCnt="0"/>
      <dgm:spPr/>
    </dgm:pt>
  </dgm:ptLst>
  <dgm:cxnLst>
    <dgm:cxn modelId="{97A9EC2A-6820-9C48-91FB-DCE5739FA58A}" type="presOf" srcId="{3A0FE29C-43AE-0C47-93BE-99012D7F7E3D}" destId="{ED998159-BDF8-C749-A409-A950709FBB5C}" srcOrd="0" destOrd="0" presId="urn:microsoft.com/office/officeart/2005/8/layout/hierarchy1"/>
    <dgm:cxn modelId="{0B293037-9F05-A34C-B535-1825EED6DE3D}" type="presOf" srcId="{7261DB25-07F4-4F6E-A2AA-80D9710424F9}" destId="{40F760AF-F9D7-2940-A9E6-D5BAD45B133B}" srcOrd="0" destOrd="0" presId="urn:microsoft.com/office/officeart/2005/8/layout/hierarchy1"/>
    <dgm:cxn modelId="{D6431F55-05AC-46A8-A7D0-871EB73E05E4}" srcId="{48C58D2C-CB3E-44BF-BE94-325E6C3979D3}" destId="{7261DB25-07F4-4F6E-A2AA-80D9710424F9}" srcOrd="1" destOrd="0" parTransId="{83195ABD-78E4-4EA6-9FCD-24E96C876544}" sibTransId="{B0C7EECC-806F-441E-92ED-176C8C6C0364}"/>
    <dgm:cxn modelId="{431C605B-6EC1-9D46-884D-76A5BCEB9398}" srcId="{48C58D2C-CB3E-44BF-BE94-325E6C3979D3}" destId="{3A0FE29C-43AE-0C47-93BE-99012D7F7E3D}" srcOrd="2" destOrd="0" parTransId="{004F9881-6B3E-A641-B57B-E0AE00D4D29D}" sibTransId="{59BA53BE-B877-E24C-A5DA-EF7D8A42E99F}"/>
    <dgm:cxn modelId="{0B989266-F8E0-4AA9-AB06-9CC468E22EF5}" srcId="{48C58D2C-CB3E-44BF-BE94-325E6C3979D3}" destId="{0E802E7E-0650-453E-A90A-F9A907FDF218}" srcOrd="0" destOrd="0" parTransId="{39033C23-4D35-4574-A2E3-07BBB1023F1E}" sibTransId="{07E80E8C-114F-40A6-8568-BDD7F3CC5F4C}"/>
    <dgm:cxn modelId="{DBABAFCD-5C9A-5E42-872F-E68D4ED0F390}" type="presOf" srcId="{0E802E7E-0650-453E-A90A-F9A907FDF218}" destId="{D9AE546F-4CE1-AB42-9547-CFDD2B0BEEAA}" srcOrd="0" destOrd="0" presId="urn:microsoft.com/office/officeart/2005/8/layout/hierarchy1"/>
    <dgm:cxn modelId="{17605AF5-1AC3-C547-ABFA-25831B8C0B1B}" type="presOf" srcId="{48C58D2C-CB3E-44BF-BE94-325E6C3979D3}" destId="{885316D3-E012-C844-A26D-95AB4A701DF4}" srcOrd="0" destOrd="0" presId="urn:microsoft.com/office/officeart/2005/8/layout/hierarchy1"/>
    <dgm:cxn modelId="{42294C5C-987B-7F46-82F7-29047D808C39}" type="presParOf" srcId="{885316D3-E012-C844-A26D-95AB4A701DF4}" destId="{A97B50C0-4E5A-3146-8366-D2C93660CE14}" srcOrd="0" destOrd="0" presId="urn:microsoft.com/office/officeart/2005/8/layout/hierarchy1"/>
    <dgm:cxn modelId="{BDF352EC-AEB7-8F43-BF15-EBC80F165C40}" type="presParOf" srcId="{A97B50C0-4E5A-3146-8366-D2C93660CE14}" destId="{16E21D5B-6CC5-694D-BAB0-E12641772F88}" srcOrd="0" destOrd="0" presId="urn:microsoft.com/office/officeart/2005/8/layout/hierarchy1"/>
    <dgm:cxn modelId="{D66A6829-D3CA-E942-B7C2-DDFE3A74C443}" type="presParOf" srcId="{16E21D5B-6CC5-694D-BAB0-E12641772F88}" destId="{88EC42F7-F91D-864E-9674-0B473FCFE323}" srcOrd="0" destOrd="0" presId="urn:microsoft.com/office/officeart/2005/8/layout/hierarchy1"/>
    <dgm:cxn modelId="{6D8298A8-3A99-FB45-B97C-D40622F7E425}" type="presParOf" srcId="{16E21D5B-6CC5-694D-BAB0-E12641772F88}" destId="{D9AE546F-4CE1-AB42-9547-CFDD2B0BEEAA}" srcOrd="1" destOrd="0" presId="urn:microsoft.com/office/officeart/2005/8/layout/hierarchy1"/>
    <dgm:cxn modelId="{8EA9A610-00CD-6E45-9C98-767336F8666B}" type="presParOf" srcId="{A97B50C0-4E5A-3146-8366-D2C93660CE14}" destId="{B05E360E-8337-A141-AECF-3F9BC089CD1B}" srcOrd="1" destOrd="0" presId="urn:microsoft.com/office/officeart/2005/8/layout/hierarchy1"/>
    <dgm:cxn modelId="{0D7E8C8B-8680-EE4B-8DEC-76944E1DF26E}" type="presParOf" srcId="{885316D3-E012-C844-A26D-95AB4A701DF4}" destId="{782C058E-E0CE-BD4D-BCC2-E78A6C7A7EAB}" srcOrd="1" destOrd="0" presId="urn:microsoft.com/office/officeart/2005/8/layout/hierarchy1"/>
    <dgm:cxn modelId="{8761B86A-183B-6648-B6B3-730D014AF6F7}" type="presParOf" srcId="{782C058E-E0CE-BD4D-BCC2-E78A6C7A7EAB}" destId="{DD1E5C28-CF11-7B48-A414-D317C2175525}" srcOrd="0" destOrd="0" presId="urn:microsoft.com/office/officeart/2005/8/layout/hierarchy1"/>
    <dgm:cxn modelId="{001797E9-773F-5344-89C0-39E0F9C0E047}" type="presParOf" srcId="{DD1E5C28-CF11-7B48-A414-D317C2175525}" destId="{789AC44A-C30C-BA4E-9163-C9B32635172C}" srcOrd="0" destOrd="0" presId="urn:microsoft.com/office/officeart/2005/8/layout/hierarchy1"/>
    <dgm:cxn modelId="{D7967C24-5F8D-FD40-984D-0EE070A6134E}" type="presParOf" srcId="{DD1E5C28-CF11-7B48-A414-D317C2175525}" destId="{40F760AF-F9D7-2940-A9E6-D5BAD45B133B}" srcOrd="1" destOrd="0" presId="urn:microsoft.com/office/officeart/2005/8/layout/hierarchy1"/>
    <dgm:cxn modelId="{35549C4D-64D3-1940-83A6-9556DF18672D}" type="presParOf" srcId="{782C058E-E0CE-BD4D-BCC2-E78A6C7A7EAB}" destId="{F53C7793-FF3D-5B43-81C3-1D7FFD8CC102}" srcOrd="1" destOrd="0" presId="urn:microsoft.com/office/officeart/2005/8/layout/hierarchy1"/>
    <dgm:cxn modelId="{E07DC4E1-0943-9246-8FAE-9D919B5D466E}" type="presParOf" srcId="{885316D3-E012-C844-A26D-95AB4A701DF4}" destId="{6F63C9AA-F125-5545-A346-50C976AAB4AA}" srcOrd="2" destOrd="0" presId="urn:microsoft.com/office/officeart/2005/8/layout/hierarchy1"/>
    <dgm:cxn modelId="{9B2A8D37-46FD-464A-AF46-59D565FFCE9A}" type="presParOf" srcId="{6F63C9AA-F125-5545-A346-50C976AAB4AA}" destId="{4447B63C-4FFA-9F47-9292-17FC1709271F}" srcOrd="0" destOrd="0" presId="urn:microsoft.com/office/officeart/2005/8/layout/hierarchy1"/>
    <dgm:cxn modelId="{47796129-73CB-564E-AFD4-69F4B4501F2E}" type="presParOf" srcId="{4447B63C-4FFA-9F47-9292-17FC1709271F}" destId="{602387C4-DB53-044F-A27D-F95DBD2318C4}" srcOrd="0" destOrd="0" presId="urn:microsoft.com/office/officeart/2005/8/layout/hierarchy1"/>
    <dgm:cxn modelId="{AAF53C36-A47F-1946-98C3-0AB7684428D2}" type="presParOf" srcId="{4447B63C-4FFA-9F47-9292-17FC1709271F}" destId="{ED998159-BDF8-C749-A409-A950709FBB5C}" srcOrd="1" destOrd="0" presId="urn:microsoft.com/office/officeart/2005/8/layout/hierarchy1"/>
    <dgm:cxn modelId="{9DFB2A43-2A36-2E45-BFC3-364ACE22ED31}" type="presParOf" srcId="{6F63C9AA-F125-5545-A346-50C976AAB4AA}" destId="{1DA03F8E-6626-FF4E-A0A7-8709D5AFED7B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EC42F7-F91D-864E-9674-0B473FCFE323}">
      <dsp:nvSpPr>
        <dsp:cNvPr id="0" name=""/>
        <dsp:cNvSpPr/>
      </dsp:nvSpPr>
      <dsp:spPr>
        <a:xfrm>
          <a:off x="0" y="662041"/>
          <a:ext cx="2701230" cy="171528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1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9AE546F-4CE1-AB42-9547-CFDD2B0BEEAA}">
      <dsp:nvSpPr>
        <dsp:cNvPr id="0" name=""/>
        <dsp:cNvSpPr/>
      </dsp:nvSpPr>
      <dsp:spPr>
        <a:xfrm>
          <a:off x="300136" y="947171"/>
          <a:ext cx="2701230" cy="171528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The missing value can also be imputed with the measure of central tendency.</a:t>
          </a:r>
        </a:p>
      </dsp:txBody>
      <dsp:txXfrm>
        <a:off x="350375" y="997410"/>
        <a:ext cx="2600752" cy="1614803"/>
      </dsp:txXfrm>
    </dsp:sp>
    <dsp:sp modelId="{789AC44A-C30C-BA4E-9163-C9B32635172C}">
      <dsp:nvSpPr>
        <dsp:cNvPr id="0" name=""/>
        <dsp:cNvSpPr/>
      </dsp:nvSpPr>
      <dsp:spPr>
        <a:xfrm>
          <a:off x="3301503" y="662041"/>
          <a:ext cx="2701230" cy="171528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1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0F760AF-F9D7-2940-A9E6-D5BAD45B133B}">
      <dsp:nvSpPr>
        <dsp:cNvPr id="0" name=""/>
        <dsp:cNvSpPr/>
      </dsp:nvSpPr>
      <dsp:spPr>
        <a:xfrm>
          <a:off x="3601640" y="947171"/>
          <a:ext cx="2701230" cy="171528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for categorical data, use the category that appears most frequently</a:t>
          </a:r>
        </a:p>
      </dsp:txBody>
      <dsp:txXfrm>
        <a:off x="3651879" y="997410"/>
        <a:ext cx="2600752" cy="1614803"/>
      </dsp:txXfrm>
    </dsp:sp>
    <dsp:sp modelId="{602387C4-DB53-044F-A27D-F95DBD2318C4}">
      <dsp:nvSpPr>
        <dsp:cNvPr id="0" name=""/>
        <dsp:cNvSpPr/>
      </dsp:nvSpPr>
      <dsp:spPr>
        <a:xfrm>
          <a:off x="6603007" y="662041"/>
          <a:ext cx="2701230" cy="171528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1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D998159-BDF8-C749-A409-A950709FBB5C}">
      <dsp:nvSpPr>
        <dsp:cNvPr id="0" name=""/>
        <dsp:cNvSpPr/>
      </dsp:nvSpPr>
      <dsp:spPr>
        <a:xfrm>
          <a:off x="6903144" y="947171"/>
          <a:ext cx="2701230" cy="171528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Replace outlier with lower and upper cutoff value</a:t>
          </a:r>
        </a:p>
      </dsp:txBody>
      <dsp:txXfrm>
        <a:off x="6953383" y="997410"/>
        <a:ext cx="2600752" cy="161480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5/5/20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5/5/20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5/5/20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5/5/20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5/5/20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dirty="0"/>
              <a:pPr/>
              <a:t>5/5/20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5/5/20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cbi.nlm.nih.gov/pmc/articles/PMC2633005/" TargetMode="External"/><Relationship Id="rId2" Type="http://schemas.openxmlformats.org/officeDocument/2006/relationships/hyperlink" Target="https://www.kaggle.com/ninzaami/loan-predication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C17D08F-2133-44A9-B28C-CB29928FA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CC36881-E309-4C41-8B5B-203AADC15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45C209-0C5B-2B44-96AD-A0AE7DDC2D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9301" y="1474969"/>
            <a:ext cx="2823919" cy="1868760"/>
          </a:xfrm>
        </p:spPr>
        <p:txBody>
          <a:bodyPr>
            <a:normAutofit/>
          </a:bodyPr>
          <a:lstStyle/>
          <a:p>
            <a:r>
              <a:rPr lang="en-US" sz="2800" u="sng" dirty="0"/>
              <a:t>Presentation 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85B1F4-9B83-6147-8E6D-3A36C9A3FC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9302" y="3531204"/>
            <a:ext cx="2823919" cy="1610643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cap="none" dirty="0"/>
              <a:t>Loan Predication Problem	</a:t>
            </a:r>
          </a:p>
          <a:p>
            <a:pPr>
              <a:lnSpc>
                <a:spcPct val="110000"/>
              </a:lnSpc>
            </a:pPr>
            <a:r>
              <a:rPr lang="en-US" sz="1200" dirty="0"/>
              <a:t>				-----Hai  DU</a:t>
            </a:r>
          </a:p>
        </p:txBody>
      </p:sp>
      <p:cxnSp>
        <p:nvCxnSpPr>
          <p:cNvPr id="49" name="Straight Connector 12">
            <a:extLst>
              <a:ext uri="{FF2B5EF4-FFF2-40B4-BE49-F238E27FC236}">
                <a16:creationId xmlns:a16="http://schemas.microsoft.com/office/drawing/2014/main" id="{84F2C6A8-7D46-49EA-860B-0F0B020843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9301" y="3528543"/>
            <a:ext cx="282391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50" name="Group 14">
            <a:extLst>
              <a:ext uri="{FF2B5EF4-FFF2-40B4-BE49-F238E27FC236}">
                <a16:creationId xmlns:a16="http://schemas.microsoft.com/office/drawing/2014/main" id="{AED92372-F778-4E96-9E90-4E63BAF3CA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979389" y="482171"/>
            <a:ext cx="7560115" cy="5149101"/>
            <a:chOff x="7463258" y="583365"/>
            <a:chExt cx="7560115" cy="5181928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B4EC089-8B60-43F4-9BF5-1F0B0E398E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3258" y="583365"/>
              <a:ext cx="7560115" cy="5181928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C0BAC91-1725-4E5A-92CE-F5A2EB066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76317" y="915807"/>
              <a:ext cx="6928279" cy="4494927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489DEFAA-9EAF-E24D-8433-1FFFD88F57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964" b="1"/>
          <a:stretch/>
        </p:blipFill>
        <p:spPr>
          <a:xfrm>
            <a:off x="4618374" y="1116345"/>
            <a:ext cx="6282919" cy="386617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B61EBEC-D0CA-456C-98A6-EDA1AC9FB0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18A71EB-D327-4458-85FB-26336B2BA0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1530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8">
            <a:extLst>
              <a:ext uri="{FF2B5EF4-FFF2-40B4-BE49-F238E27FC236}">
                <a16:creationId xmlns:a16="http://schemas.microsoft.com/office/drawing/2014/main" id="{35C3D674-3D59-4E93-80CA-0C0A9095E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10">
            <a:extLst>
              <a:ext uri="{FF2B5EF4-FFF2-40B4-BE49-F238E27FC236}">
                <a16:creationId xmlns:a16="http://schemas.microsoft.com/office/drawing/2014/main" id="{C884B8F8-FDC9-498B-9960-5D7260AFCB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417737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3" name="Rectangle 12">
            <a:extLst>
              <a:ext uri="{FF2B5EF4-FFF2-40B4-BE49-F238E27FC236}">
                <a16:creationId xmlns:a16="http://schemas.microsoft.com/office/drawing/2014/main" id="{EF2A81E1-BCBE-426B-8C09-33274E6940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E5C7AB-7B93-CC47-9BD9-C7FC6404EE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81" y="2015732"/>
            <a:ext cx="4172212" cy="3450613"/>
          </a:xfrm>
        </p:spPr>
        <p:txBody>
          <a:bodyPr>
            <a:normAutofit fontScale="92500" lnSpcReduction="20000"/>
          </a:bodyPr>
          <a:lstStyle/>
          <a:p>
            <a:r>
              <a:rPr lang="en-US" sz="1800" dirty="0"/>
              <a:t>Running </a:t>
            </a:r>
            <a:r>
              <a:rPr lang="en-US" sz="1800" dirty="0">
                <a:cs typeface="Times New Roman" panose="02020603050405020304" pitchFamily="18" charset="0"/>
              </a:rPr>
              <a:t>fit “simple” logistic regression models for each of the predictors separately. Eliminate any predictor values with large p-values (say &gt;0.2).</a:t>
            </a:r>
          </a:p>
          <a:p>
            <a:r>
              <a:rPr lang="en-US" sz="1800" dirty="0"/>
              <a:t>We find that </a:t>
            </a:r>
            <a:r>
              <a:rPr lang="en-US" sz="1800" dirty="0">
                <a:solidFill>
                  <a:srgbClr val="FF0000"/>
                </a:solidFill>
              </a:rPr>
              <a:t>Married, Education, </a:t>
            </a:r>
            <a:r>
              <a:rPr lang="en-US" sz="1800" dirty="0" err="1">
                <a:solidFill>
                  <a:srgbClr val="FF0000"/>
                </a:solidFill>
              </a:rPr>
              <a:t>CoapplicantIncome</a:t>
            </a:r>
            <a:r>
              <a:rPr lang="en-US" sz="1800" dirty="0">
                <a:solidFill>
                  <a:srgbClr val="FF0000"/>
                </a:solidFill>
              </a:rPr>
              <a:t> and </a:t>
            </a:r>
            <a:r>
              <a:rPr lang="en-US" sz="1800" dirty="0" err="1">
                <a:solidFill>
                  <a:srgbClr val="FF0000"/>
                </a:solidFill>
              </a:rPr>
              <a:t>Credit_History</a:t>
            </a:r>
            <a:r>
              <a:rPr lang="en-US" sz="1800" dirty="0"/>
              <a:t> have p-values less than 0.2. </a:t>
            </a:r>
          </a:p>
          <a:p>
            <a:r>
              <a:rPr lang="en-US" sz="1800" dirty="0"/>
              <a:t>Putting them in the model together</a:t>
            </a:r>
            <a:endParaRPr lang="en-US" sz="1800" dirty="0">
              <a:cs typeface="Times New Roman" panose="02020603050405020304" pitchFamily="18" charset="0"/>
            </a:endParaRP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 	</a:t>
            </a:r>
          </a:p>
        </p:txBody>
      </p:sp>
      <p:pic>
        <p:nvPicPr>
          <p:cNvPr id="4" name="Picture 3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8618F4A5-57E7-1B4A-B5AF-964C9A72E6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8941" y="814461"/>
            <a:ext cx="4171381" cy="4660762"/>
          </a:xfrm>
          <a:prstGeom prst="rect">
            <a:avLst/>
          </a:prstGeom>
        </p:spPr>
      </p:pic>
      <p:pic>
        <p:nvPicPr>
          <p:cNvPr id="34" name="Picture 14">
            <a:extLst>
              <a:ext uri="{FF2B5EF4-FFF2-40B4-BE49-F238E27FC236}">
                <a16:creationId xmlns:a16="http://schemas.microsoft.com/office/drawing/2014/main" id="{39D1DDD4-5BB3-45BA-B9B3-06B62299AD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35" name="Straight Connector 16">
            <a:extLst>
              <a:ext uri="{FF2B5EF4-FFF2-40B4-BE49-F238E27FC236}">
                <a16:creationId xmlns:a16="http://schemas.microsoft.com/office/drawing/2014/main" id="{A24DAE64-2302-42EA-8239-F2F0775CA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E425E042-D3DF-224D-AAD4-6DC4DE1EA26F}"/>
              </a:ext>
            </a:extLst>
          </p:cNvPr>
          <p:cNvSpPr txBox="1"/>
          <p:nvPr/>
        </p:nvSpPr>
        <p:spPr>
          <a:xfrm>
            <a:off x="1402490" y="1250388"/>
            <a:ext cx="3369256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00" dirty="0"/>
              <a:t>Forward stepwise selection strategy</a:t>
            </a:r>
          </a:p>
          <a:p>
            <a:r>
              <a:rPr lang="en-US" sz="1700" dirty="0"/>
              <a:t>step1</a:t>
            </a:r>
          </a:p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B5B20E-BC2D-7440-88A7-36DA9C081A92}"/>
              </a:ext>
            </a:extLst>
          </p:cNvPr>
          <p:cNvSpPr txBox="1"/>
          <p:nvPr/>
        </p:nvSpPr>
        <p:spPr>
          <a:xfrm>
            <a:off x="1348761" y="609038"/>
            <a:ext cx="3773469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Building Logistic Regression Model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67590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928640-74B1-E94D-899B-B1BB0F8051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Putting them in the model together</a:t>
            </a:r>
            <a:endParaRPr lang="en-US" dirty="0"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CFFC77-E779-7B48-A799-1B3562609964}"/>
              </a:ext>
            </a:extLst>
          </p:cNvPr>
          <p:cNvSpPr txBox="1"/>
          <p:nvPr/>
        </p:nvSpPr>
        <p:spPr>
          <a:xfrm>
            <a:off x="1451579" y="1189608"/>
            <a:ext cx="355507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Forward stepwise selection strategy</a:t>
            </a:r>
          </a:p>
          <a:p>
            <a:r>
              <a:rPr lang="en-US" dirty="0"/>
              <a:t>step1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BE428F-A15D-A047-A1F1-C924100368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903" y="2657814"/>
            <a:ext cx="7734300" cy="196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4597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C5C3926-6892-4444-8257-5C5EF9931C4C}"/>
              </a:ext>
            </a:extLst>
          </p:cNvPr>
          <p:cNvSpPr txBox="1"/>
          <p:nvPr/>
        </p:nvSpPr>
        <p:spPr>
          <a:xfrm>
            <a:off x="1345914" y="1235837"/>
            <a:ext cx="355507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Forward stepwise selection strategy</a:t>
            </a:r>
          </a:p>
          <a:p>
            <a:r>
              <a:rPr lang="en-US" dirty="0"/>
              <a:t>step2</a:t>
            </a:r>
          </a:p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1AD939-DED1-594C-B94A-23210BC717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700" dirty="0">
                <a:cs typeface="Times New Roman" panose="02020603050405020304" pitchFamily="18" charset="0"/>
              </a:rPr>
              <a:t>Conduct forward/backward stepwise selection with remaining predictors</a:t>
            </a:r>
          </a:p>
          <a:p>
            <a:r>
              <a:rPr lang="en-US" sz="1700" dirty="0">
                <a:cs typeface="Times New Roman" panose="02020603050405020304" pitchFamily="18" charset="0"/>
              </a:rPr>
              <a:t>Using a more stringent cut-off, such as </a:t>
            </a:r>
            <a:r>
              <a:rPr lang="en-US" sz="1700" dirty="0">
                <a:solidFill>
                  <a:srgbClr val="FF0000"/>
                </a:solidFill>
                <a:cs typeface="Times New Roman" panose="02020603050405020304" pitchFamily="18" charset="0"/>
              </a:rPr>
              <a:t>p-value&lt;0.1</a:t>
            </a:r>
            <a:endParaRPr lang="en-US" sz="1700" dirty="0">
              <a:solidFill>
                <a:srgbClr val="FF00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7D2A2C6-DCD5-254B-8A08-FCA086CF1C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146" y="3245281"/>
            <a:ext cx="10198100" cy="157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2629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0" name="Rectangle 79">
            <a:extLst>
              <a:ext uri="{FF2B5EF4-FFF2-40B4-BE49-F238E27FC236}">
                <a16:creationId xmlns:a16="http://schemas.microsoft.com/office/drawing/2014/main" id="{5BB14454-D00C-4958-BB39-F5F9F3ACD4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28A657A7-C4E5-425B-98FA-BB817FF7BF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8029" y="1847088"/>
            <a:ext cx="3520368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6C1D2DD2-BCA1-DC49-A8ED-7B5EDC843B6E}"/>
              </a:ext>
            </a:extLst>
          </p:cNvPr>
          <p:cNvSpPr txBox="1"/>
          <p:nvPr/>
        </p:nvSpPr>
        <p:spPr>
          <a:xfrm>
            <a:off x="7218030" y="804520"/>
            <a:ext cx="3520367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</a:pPr>
            <a:r>
              <a:rPr lang="en-US" sz="2200" cap="all">
                <a:latin typeface="+mj-lt"/>
                <a:ea typeface="+mj-ea"/>
                <a:cs typeface="+mj-cs"/>
              </a:rPr>
              <a:t>Forward Stepwise Selection Strategy</a:t>
            </a:r>
          </a:p>
          <a:p>
            <a:pPr defTabSz="914400">
              <a:lnSpc>
                <a:spcPct val="90000"/>
              </a:lnSpc>
              <a:spcBef>
                <a:spcPct val="0"/>
              </a:spcBef>
            </a:pPr>
            <a:r>
              <a:rPr lang="en-US" sz="2200" cap="all">
                <a:latin typeface="+mj-lt"/>
                <a:ea typeface="+mj-ea"/>
                <a:cs typeface="+mj-cs"/>
              </a:rPr>
              <a:t>Step3 </a:t>
            </a:r>
          </a:p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2200" cap="all" dirty="0">
              <a:latin typeface="+mj-lt"/>
              <a:ea typeface="+mj-ea"/>
              <a:cs typeface="+mj-cs"/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A1084370-0E70-4003-9787-3490FCC20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2B7C66D2-22E8-4E8F-829B-050BFA7C86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32237" y="482171"/>
            <a:ext cx="6104331" cy="5149101"/>
            <a:chOff x="7463259" y="583365"/>
            <a:chExt cx="6104330" cy="5181928"/>
          </a:xfrm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F0B78D6F-1F61-4DBB-8F5A-934BB850DD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3259" y="583365"/>
              <a:ext cx="6104330" cy="5181928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23EA261D-1F8C-4BE5-8586-3C1CC5CE80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76318" y="915807"/>
              <a:ext cx="5471354" cy="4494927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" name="Picture 1" descr="A screenshot of a cell phone&#10;&#10;Description automatically generated">
            <a:extLst>
              <a:ext uri="{FF2B5EF4-FFF2-40B4-BE49-F238E27FC236}">
                <a16:creationId xmlns:a16="http://schemas.microsoft.com/office/drawing/2014/main" id="{4886581E-1B78-0240-8611-1E6C4166CD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29" r="3" b="3"/>
          <a:stretch/>
        </p:blipFill>
        <p:spPr>
          <a:xfrm>
            <a:off x="1271223" y="1116345"/>
            <a:ext cx="4825148" cy="3866172"/>
          </a:xfrm>
          <a:prstGeom prst="rect">
            <a:avLst/>
          </a:prstGeom>
        </p:spPr>
      </p:pic>
      <p:sp>
        <p:nvSpPr>
          <p:cNvPr id="42" name="Content Placeholder 41">
            <a:extLst>
              <a:ext uri="{FF2B5EF4-FFF2-40B4-BE49-F238E27FC236}">
                <a16:creationId xmlns:a16="http://schemas.microsoft.com/office/drawing/2014/main" id="{1DC26751-4080-4194-A0AE-2FCA19726F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18029" y="2015732"/>
            <a:ext cx="3520368" cy="3450613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300" dirty="0"/>
              <a:t>Then, starting with a model with just Married and </a:t>
            </a:r>
            <a:r>
              <a:rPr lang="en-US" sz="1300" dirty="0" err="1"/>
              <a:t>Credit_History</a:t>
            </a:r>
            <a:r>
              <a:rPr lang="en-US" sz="1300" dirty="0"/>
              <a:t>.  We try adding back in each of the other predictors. </a:t>
            </a:r>
          </a:p>
          <a:p>
            <a:pPr>
              <a:lnSpc>
                <a:spcPct val="110000"/>
              </a:lnSpc>
            </a:pPr>
            <a:r>
              <a:rPr lang="en-US" sz="1300" dirty="0"/>
              <a:t> Adding in </a:t>
            </a:r>
            <a:r>
              <a:rPr lang="en-US" sz="1300" dirty="0" err="1">
                <a:solidFill>
                  <a:srgbClr val="FF0000"/>
                </a:solidFill>
              </a:rPr>
              <a:t>Loan_amount</a:t>
            </a:r>
            <a:r>
              <a:rPr lang="en-US" sz="1300" dirty="0">
                <a:solidFill>
                  <a:srgbClr val="FF0000"/>
                </a:solidFill>
              </a:rPr>
              <a:t> </a:t>
            </a:r>
            <a:r>
              <a:rPr lang="en-US" sz="1300" dirty="0"/>
              <a:t>changes the other effects(Married) the most,  </a:t>
            </a:r>
            <a:r>
              <a:rPr lang="en-US" sz="1300" dirty="0">
                <a:solidFill>
                  <a:srgbClr val="FF0000"/>
                </a:solidFill>
              </a:rPr>
              <a:t>I added it in first</a:t>
            </a:r>
            <a:r>
              <a:rPr lang="en-US" sz="1300" dirty="0"/>
              <a:t>.  Then, </a:t>
            </a:r>
          </a:p>
          <a:p>
            <a:pPr>
              <a:lnSpc>
                <a:spcPct val="110000"/>
              </a:lnSpc>
            </a:pPr>
            <a:r>
              <a:rPr lang="en-US" sz="1300" dirty="0"/>
              <a:t>Then adding in other predictors does Not change anything by 10%</a:t>
            </a:r>
          </a:p>
          <a:p>
            <a:pPr>
              <a:lnSpc>
                <a:spcPct val="110000"/>
              </a:lnSpc>
            </a:pPr>
            <a:r>
              <a:rPr lang="en-US" sz="1300" dirty="0"/>
              <a:t>I also consider </a:t>
            </a:r>
            <a:r>
              <a:rPr lang="en-US" altLang="zh-CN" sz="1300" dirty="0"/>
              <a:t>use </a:t>
            </a:r>
            <a:r>
              <a:rPr lang="en-US" altLang="zh-CN" sz="1300" dirty="0" err="1"/>
              <a:t>stepAIC</a:t>
            </a:r>
            <a:r>
              <a:rPr lang="en-US" altLang="zh-CN" sz="1300" dirty="0"/>
              <a:t>() to look at the step3. </a:t>
            </a:r>
            <a:endParaRPr lang="en-US" sz="1300" dirty="0"/>
          </a:p>
        </p:txBody>
      </p:sp>
      <p:pic>
        <p:nvPicPr>
          <p:cNvPr id="90" name="Picture 89">
            <a:extLst>
              <a:ext uri="{FF2B5EF4-FFF2-40B4-BE49-F238E27FC236}">
                <a16:creationId xmlns:a16="http://schemas.microsoft.com/office/drawing/2014/main" id="{3635D2BC-4EDA-4A3E-83BF-035608099B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A3C86EB9-7FA9-42F7-B348-A7FD17436A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81334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4EC96DE-7710-544A-941C-DA44DA3B4C01}"/>
              </a:ext>
            </a:extLst>
          </p:cNvPr>
          <p:cNvSpPr txBox="1"/>
          <p:nvPr/>
        </p:nvSpPr>
        <p:spPr>
          <a:xfrm>
            <a:off x="1287262" y="1269506"/>
            <a:ext cx="3607975" cy="8679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</a:pPr>
            <a:r>
              <a:rPr lang="en-US" dirty="0"/>
              <a:t>Forward Stepwise Selection Strategy</a:t>
            </a:r>
          </a:p>
          <a:p>
            <a:pPr defTabSz="914400">
              <a:lnSpc>
                <a:spcPct val="90000"/>
              </a:lnSpc>
              <a:spcBef>
                <a:spcPct val="0"/>
              </a:spcBef>
            </a:pPr>
            <a:r>
              <a:rPr lang="en-US" dirty="0"/>
              <a:t>Step3 </a:t>
            </a:r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88E6E4C-F198-2C4B-9482-20749C7A68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6241" y="2137436"/>
            <a:ext cx="5743852" cy="161781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16B13D1-8908-4741-A0A8-6B106BB2C313}"/>
              </a:ext>
            </a:extLst>
          </p:cNvPr>
          <p:cNvSpPr txBox="1"/>
          <p:nvPr/>
        </p:nvSpPr>
        <p:spPr>
          <a:xfrm>
            <a:off x="1109708" y="3975114"/>
            <a:ext cx="537986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Runing</a:t>
            </a:r>
            <a:r>
              <a:rPr lang="en-US" dirty="0"/>
              <a:t> </a:t>
            </a:r>
            <a:r>
              <a:rPr lang="en-US" dirty="0" err="1"/>
              <a:t>stepAIC</a:t>
            </a:r>
            <a:r>
              <a:rPr lang="en-US" dirty="0"/>
              <a:t>() multiple time for different complete dataset, we know the smallest AIC will always </a:t>
            </a:r>
          </a:p>
          <a:p>
            <a:r>
              <a:rPr lang="en-US" dirty="0"/>
              <a:t>Include Married,  </a:t>
            </a:r>
            <a:r>
              <a:rPr lang="en-US" dirty="0" err="1"/>
              <a:t>Credit_History</a:t>
            </a:r>
            <a:r>
              <a:rPr lang="en-US" dirty="0"/>
              <a:t> and </a:t>
            </a:r>
            <a:r>
              <a:rPr lang="en-US" dirty="0" err="1"/>
              <a:t>Property_Area</a:t>
            </a:r>
            <a:r>
              <a:rPr lang="en-US" dirty="0"/>
              <a:t>, then </a:t>
            </a:r>
            <a:r>
              <a:rPr lang="en-US" dirty="0" err="1"/>
              <a:t>CoapplicantIncome</a:t>
            </a:r>
            <a:r>
              <a:rPr lang="en-US" dirty="0"/>
              <a:t>, </a:t>
            </a:r>
            <a:r>
              <a:rPr lang="en-US" dirty="0" err="1"/>
              <a:t>LoanAmount</a:t>
            </a:r>
            <a:r>
              <a:rPr lang="en-US" dirty="0"/>
              <a:t> and Education appear frequently</a:t>
            </a:r>
          </a:p>
        </p:txBody>
      </p:sp>
    </p:spTree>
    <p:extLst>
      <p:ext uri="{BB962C8B-B14F-4D97-AF65-F5344CB8AC3E}">
        <p14:creationId xmlns:p14="http://schemas.microsoft.com/office/powerpoint/2010/main" val="36729882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1669046F-5838-4C7A-BBE8-A77F40FD9C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D5E6CDB-92ED-43A1-9491-C46E2C8E99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BB966BC-DC49-4138-8DEF-B1CD130339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32237" y="482171"/>
            <a:ext cx="6104331" cy="5149101"/>
            <a:chOff x="632237" y="482171"/>
            <a:chExt cx="6104331" cy="5149101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EDD0BD06-EC5B-4F0E-A221-562BC2BA6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237" y="482171"/>
              <a:ext cx="6104331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634200B3-EC47-4A5B-A640-7118BF6AD2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45296" y="812507"/>
              <a:ext cx="5471355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4" name="Rectangle 43">
            <a:extLst>
              <a:ext uri="{FF2B5EF4-FFF2-40B4-BE49-F238E27FC236}">
                <a16:creationId xmlns:a16="http://schemas.microsoft.com/office/drawing/2014/main" id="{23B9DAF8-7DB4-40CB-85F8-7E02F95C6C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7042" y="984450"/>
            <a:ext cx="5145580" cy="4135339"/>
          </a:xfrm>
          <a:prstGeom prst="rect">
            <a:avLst/>
          </a:prstGeom>
          <a:solidFill>
            <a:schemeClr val="bg1"/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606AED2C-61BA-485C-9DD4-B23B6280F9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8029" y="1847088"/>
            <a:ext cx="3520368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3E43E944-8964-9748-A4B2-8C01346E8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18030" y="804520"/>
            <a:ext cx="3520367" cy="1049235"/>
          </a:xfrm>
        </p:spPr>
        <p:txBody>
          <a:bodyPr>
            <a:normAutofit/>
          </a:bodyPr>
          <a:lstStyle/>
          <a:p>
            <a:r>
              <a:rPr lang="en-US" sz="1500" cap="none" dirty="0"/>
              <a:t>Forward stepwise selection strategy</a:t>
            </a:r>
            <a:br>
              <a:rPr lang="en-US" sz="1500" cap="none" dirty="0"/>
            </a:br>
            <a:r>
              <a:rPr lang="en-US" sz="1500" cap="none" dirty="0"/>
              <a:t>step4</a:t>
            </a:r>
            <a:br>
              <a:rPr lang="en-US" sz="1500" dirty="0"/>
            </a:br>
            <a:endParaRPr lang="en-US" sz="1500" dirty="0"/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31CA2CAD-6CE3-EC42-B5E6-CFA77A1D53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1223" y="1759352"/>
            <a:ext cx="4825148" cy="2233914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26D1D5-EAF2-F748-B29E-B6B5500735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18029" y="2015732"/>
            <a:ext cx="3520368" cy="3450613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100" dirty="0"/>
              <a:t>Finally, attempt adding plausible interactions among variables in the model, usually using somewhat stricter standards such a p-value&lt;0.05.</a:t>
            </a:r>
          </a:p>
          <a:p>
            <a:pPr>
              <a:lnSpc>
                <a:spcPct val="110000"/>
              </a:lnSpc>
            </a:pPr>
            <a:r>
              <a:rPr lang="en-US" sz="1100" dirty="0"/>
              <a:t>Attempt adding plausible interactions among variables in the model, </a:t>
            </a:r>
            <a:r>
              <a:rPr lang="en-US" sz="1100" dirty="0">
                <a:solidFill>
                  <a:srgbClr val="FF0000"/>
                </a:solidFill>
              </a:rPr>
              <a:t>only </a:t>
            </a:r>
            <a:r>
              <a:rPr lang="en-US" sz="1100" dirty="0" err="1">
                <a:solidFill>
                  <a:srgbClr val="FF0000"/>
                </a:solidFill>
              </a:rPr>
              <a:t>Credit_History</a:t>
            </a:r>
            <a:r>
              <a:rPr lang="en-US" sz="1100" dirty="0">
                <a:solidFill>
                  <a:srgbClr val="FF0000"/>
                </a:solidFill>
              </a:rPr>
              <a:t>*</a:t>
            </a:r>
            <a:r>
              <a:rPr lang="en-US" sz="1100" dirty="0" err="1">
                <a:solidFill>
                  <a:srgbClr val="FF0000"/>
                </a:solidFill>
              </a:rPr>
              <a:t>LoanAmount</a:t>
            </a:r>
            <a:r>
              <a:rPr lang="en-US" sz="1100" dirty="0"/>
              <a:t> is significant in the model with p =0.034</a:t>
            </a:r>
          </a:p>
          <a:p>
            <a:pPr>
              <a:lnSpc>
                <a:spcPct val="110000"/>
              </a:lnSpc>
            </a:pPr>
            <a:r>
              <a:rPr lang="en-US" sz="1100" dirty="0"/>
              <a:t>Thus, our final model predictors includes </a:t>
            </a:r>
          </a:p>
          <a:p>
            <a:pPr>
              <a:lnSpc>
                <a:spcPct val="110000"/>
              </a:lnSpc>
            </a:pPr>
            <a:r>
              <a:rPr lang="en-US" sz="1100" dirty="0"/>
              <a:t>Married, </a:t>
            </a:r>
          </a:p>
          <a:p>
            <a:pPr>
              <a:lnSpc>
                <a:spcPct val="110000"/>
              </a:lnSpc>
            </a:pPr>
            <a:r>
              <a:rPr lang="en-US" sz="1100" dirty="0" err="1"/>
              <a:t>Credit_History</a:t>
            </a:r>
            <a:r>
              <a:rPr lang="en-US" sz="1100" dirty="0"/>
              <a:t>, </a:t>
            </a:r>
          </a:p>
          <a:p>
            <a:pPr>
              <a:lnSpc>
                <a:spcPct val="110000"/>
              </a:lnSpc>
            </a:pPr>
            <a:r>
              <a:rPr lang="en-US" sz="1100" dirty="0" err="1"/>
              <a:t>LoanAmount</a:t>
            </a:r>
            <a:r>
              <a:rPr lang="en-US" sz="1100" dirty="0"/>
              <a:t> </a:t>
            </a:r>
          </a:p>
          <a:p>
            <a:pPr>
              <a:lnSpc>
                <a:spcPct val="110000"/>
              </a:lnSpc>
            </a:pPr>
            <a:r>
              <a:rPr lang="en-US" sz="1100" dirty="0" err="1"/>
              <a:t>Credit_History</a:t>
            </a:r>
            <a:r>
              <a:rPr lang="en-US" sz="1100" dirty="0"/>
              <a:t>: </a:t>
            </a:r>
            <a:r>
              <a:rPr lang="en-US" sz="1100" dirty="0" err="1"/>
              <a:t>LoanAmount</a:t>
            </a:r>
            <a:endParaRPr lang="en-US" sz="1100" dirty="0"/>
          </a:p>
          <a:p>
            <a:pPr>
              <a:lnSpc>
                <a:spcPct val="110000"/>
              </a:lnSpc>
            </a:pPr>
            <a:endParaRPr lang="en-US" sz="1100" dirty="0"/>
          </a:p>
          <a:p>
            <a:pPr>
              <a:lnSpc>
                <a:spcPct val="110000"/>
              </a:lnSpc>
            </a:pPr>
            <a:endParaRPr lang="en-US" sz="1100" dirty="0"/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7EFCF05C-6070-460B-8E60-12BE3EFD19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CFD731F1-726F-453E-9516-3058095DE9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23527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8" name="Rectangle 67">
            <a:extLst>
              <a:ext uri="{FF2B5EF4-FFF2-40B4-BE49-F238E27FC236}">
                <a16:creationId xmlns:a16="http://schemas.microsoft.com/office/drawing/2014/main" id="{5BB14454-D00C-4958-BB39-F5F9F3ACD4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28A657A7-C4E5-425B-98FA-BB817FF7BF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8029" y="1847088"/>
            <a:ext cx="3520368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A1084370-0E70-4003-9787-3490FCC20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2B7C66D2-22E8-4E8F-829B-050BFA7C86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32237" y="482171"/>
            <a:ext cx="6104331" cy="5149101"/>
            <a:chOff x="7463259" y="583365"/>
            <a:chExt cx="6104330" cy="5181928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F0B78D6F-1F61-4DBB-8F5A-934BB850DD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3259" y="583365"/>
              <a:ext cx="6104330" cy="5181928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23EA261D-1F8C-4BE5-8586-3C1CC5CE80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76318" y="915807"/>
              <a:ext cx="5471354" cy="4494927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" name="Picture 1" descr="A screenshot of text&#10;&#10;Description automatically generated">
            <a:extLst>
              <a:ext uri="{FF2B5EF4-FFF2-40B4-BE49-F238E27FC236}">
                <a16:creationId xmlns:a16="http://schemas.microsoft.com/office/drawing/2014/main" id="{08BFDFC3-E422-6A45-8CCF-D17787B167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528" b="4"/>
          <a:stretch/>
        </p:blipFill>
        <p:spPr>
          <a:xfrm>
            <a:off x="1271223" y="1116345"/>
            <a:ext cx="4825148" cy="3866172"/>
          </a:xfrm>
          <a:prstGeom prst="rect">
            <a:avLst/>
          </a:prstGeom>
        </p:spPr>
      </p:pic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6D510D6B-E338-CD47-9341-36C5CACD06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18029" y="2015732"/>
            <a:ext cx="3520368" cy="345061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Just curious, now we can get back then completed dataset, the missing values have been replaced with the imputed values in the first of the five datasets. </a:t>
            </a:r>
          </a:p>
          <a:p>
            <a:r>
              <a:rPr lang="en-US" dirty="0"/>
              <a:t>We pick on of the dataset doing some analysis.</a:t>
            </a:r>
          </a:p>
          <a:p>
            <a:endParaRPr lang="en-US" dirty="0"/>
          </a:p>
        </p:txBody>
      </p:sp>
      <p:pic>
        <p:nvPicPr>
          <p:cNvPr id="78" name="Picture 77">
            <a:extLst>
              <a:ext uri="{FF2B5EF4-FFF2-40B4-BE49-F238E27FC236}">
                <a16:creationId xmlns:a16="http://schemas.microsoft.com/office/drawing/2014/main" id="{3635D2BC-4EDA-4A3E-83BF-035608099B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A3C86EB9-7FA9-42F7-B348-A7FD17436A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91286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25">
            <a:extLst>
              <a:ext uri="{FF2B5EF4-FFF2-40B4-BE49-F238E27FC236}">
                <a16:creationId xmlns:a16="http://schemas.microsoft.com/office/drawing/2014/main" id="{CDDE5CDF-1512-4CDA-B956-23D223F8DE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6" name="Picture 27">
            <a:extLst>
              <a:ext uri="{FF2B5EF4-FFF2-40B4-BE49-F238E27FC236}">
                <a16:creationId xmlns:a16="http://schemas.microsoft.com/office/drawing/2014/main" id="{B029D7D8-5A6B-4C76-94C8-15798C6C5A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37" name="Straight Connector 29">
            <a:extLst>
              <a:ext uri="{FF2B5EF4-FFF2-40B4-BE49-F238E27FC236}">
                <a16:creationId xmlns:a16="http://schemas.microsoft.com/office/drawing/2014/main" id="{A5C9319C-E20D-4884-952F-60B6A58C3E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8" name="Rectangle 31">
            <a:extLst>
              <a:ext uri="{FF2B5EF4-FFF2-40B4-BE49-F238E27FC236}">
                <a16:creationId xmlns:a16="http://schemas.microsoft.com/office/drawing/2014/main" id="{F1176DA6-4BBF-42A4-9C94-E6613CCD6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9AAB0AE-172B-4FB4-80C2-86CD6B824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EC0149E-8246-1F45-941F-ED3495474C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E1D98C3-EAB9-4C4E-92B8-D3CD31BE0F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8450" y="641350"/>
            <a:ext cx="9055100" cy="557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7970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9F4C48-03FB-A645-BEBB-993C2137DA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Tidying The Data</a:t>
            </a:r>
            <a:br>
              <a:rPr lang="en-US" cap="none" dirty="0"/>
            </a:br>
            <a:endParaRPr lang="en-US" cap="non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D7F66F-41A6-CE4E-B001-CAED2635F0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Explore data visually/ non-visual exploration</a:t>
            </a:r>
          </a:p>
          <a:p>
            <a:pPr lvl="1"/>
            <a:r>
              <a:rPr lang="en-US" dirty="0"/>
              <a:t>Explore relationship</a:t>
            </a:r>
          </a:p>
          <a:p>
            <a:pPr lvl="1"/>
            <a:r>
              <a:rPr lang="en-US" dirty="0"/>
              <a:t>Find missing value</a:t>
            </a:r>
          </a:p>
          <a:p>
            <a:r>
              <a:rPr lang="en-US" dirty="0"/>
              <a:t>Treat missing data</a:t>
            </a:r>
          </a:p>
          <a:p>
            <a:pPr lvl="1"/>
            <a:r>
              <a:rPr lang="en-US" dirty="0"/>
              <a:t>Detect types of Missing Data(Missing at Random )</a:t>
            </a:r>
          </a:p>
          <a:p>
            <a:pPr lvl="1"/>
            <a:r>
              <a:rPr lang="en-US" dirty="0"/>
              <a:t>replacing missing values with multiple Imputation</a:t>
            </a:r>
          </a:p>
          <a:p>
            <a:pPr lvl="1"/>
            <a:r>
              <a:rPr lang="en-US" dirty="0"/>
              <a:t>replacing missing values with means/medians </a:t>
            </a:r>
          </a:p>
          <a:p>
            <a:r>
              <a:rPr lang="en-US" dirty="0"/>
              <a:t>Handling Null, Outlier</a:t>
            </a:r>
          </a:p>
          <a:p>
            <a:r>
              <a:rPr lang="en-US" dirty="0"/>
              <a:t>Setting up multicollinearity test (Correlation Matrix on Dataset)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37214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DF5B2E-098B-A14C-BAB2-592B629446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>
            <a:normAutofit/>
          </a:bodyPr>
          <a:lstStyle/>
          <a:p>
            <a:r>
              <a:rPr lang="en-US" cap="none" dirty="0"/>
              <a:t>Replacing Missing Values With Means </a:t>
            </a:r>
            <a:br>
              <a:rPr lang="en-US" cap="none" dirty="0"/>
            </a:br>
            <a:endParaRPr lang="en-US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C56E66C-C80F-4232-827A-B0151904BAE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95069591"/>
              </p:ext>
            </p:extLst>
          </p:nvPr>
        </p:nvGraphicFramePr>
        <p:xfrm>
          <a:off x="1450975" y="2340435"/>
          <a:ext cx="9604375" cy="33244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025924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DFF1A-7F8F-E149-B4D0-483B7B76D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Overview Of The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2D1FEF-6E0A-074B-A71D-B2CF341996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3560609"/>
          </a:xfrm>
        </p:spPr>
        <p:txBody>
          <a:bodyPr numCol="2">
            <a:normAutofit fontScale="85000" lnSpcReduction="20000"/>
          </a:bodyPr>
          <a:lstStyle/>
          <a:p>
            <a:r>
              <a:rPr lang="en-US" dirty="0"/>
              <a:t>Gender  (0/1)		</a:t>
            </a:r>
          </a:p>
          <a:p>
            <a:r>
              <a:rPr lang="en-US" dirty="0"/>
              <a:t>Married  (0/1)</a:t>
            </a:r>
          </a:p>
          <a:p>
            <a:r>
              <a:rPr lang="en-US" dirty="0"/>
              <a:t>Dependents (1,2 3+)</a:t>
            </a:r>
          </a:p>
          <a:p>
            <a:r>
              <a:rPr lang="en-US" dirty="0"/>
              <a:t>Education (Grad/Not)</a:t>
            </a:r>
          </a:p>
          <a:p>
            <a:r>
              <a:rPr lang="en-US" dirty="0"/>
              <a:t>Self-employed (0/1)</a:t>
            </a:r>
          </a:p>
          <a:p>
            <a:r>
              <a:rPr lang="en-US" dirty="0" err="1"/>
              <a:t>Credit_History</a:t>
            </a:r>
            <a:r>
              <a:rPr lang="en-US" dirty="0"/>
              <a:t> (0/1)</a:t>
            </a:r>
          </a:p>
          <a:p>
            <a:r>
              <a:rPr lang="en-US" dirty="0" err="1"/>
              <a:t>Property_Area</a:t>
            </a:r>
            <a:r>
              <a:rPr lang="en-US" dirty="0"/>
              <a:t> (Urban/Rural/</a:t>
            </a:r>
            <a:r>
              <a:rPr lang="en-US" dirty="0" err="1"/>
              <a:t>Semiurban</a:t>
            </a:r>
            <a:r>
              <a:rPr lang="en-US" dirty="0"/>
              <a:t>)</a:t>
            </a:r>
          </a:p>
          <a:p>
            <a:r>
              <a:rPr lang="en-US" dirty="0" err="1"/>
              <a:t>Loan_Status</a:t>
            </a:r>
            <a:r>
              <a:rPr lang="en-US" dirty="0"/>
              <a:t>( 0/1 </a:t>
            </a:r>
            <a:r>
              <a:rPr lang="en-US" dirty="0">
                <a:solidFill>
                  <a:srgbClr val="FF0000"/>
                </a:solidFill>
              </a:rPr>
              <a:t>response variable</a:t>
            </a:r>
            <a:r>
              <a:rPr lang="en-US" dirty="0"/>
              <a:t>)</a:t>
            </a:r>
          </a:p>
          <a:p>
            <a:r>
              <a:rPr lang="en-US" dirty="0"/>
              <a:t>Loan_ID</a:t>
            </a:r>
          </a:p>
          <a:p>
            <a:r>
              <a:rPr lang="en-US" dirty="0" err="1"/>
              <a:t>CoapplicantIncome</a:t>
            </a:r>
            <a:endParaRPr lang="en-US" dirty="0"/>
          </a:p>
          <a:p>
            <a:r>
              <a:rPr lang="en-US" dirty="0" err="1"/>
              <a:t>LoanAmount</a:t>
            </a:r>
            <a:endParaRPr lang="en-US" dirty="0"/>
          </a:p>
          <a:p>
            <a:r>
              <a:rPr lang="en-US" dirty="0" err="1"/>
              <a:t>Loan_Amount_Term</a:t>
            </a:r>
            <a:endParaRPr lang="en-US" dirty="0"/>
          </a:p>
          <a:p>
            <a:r>
              <a:rPr lang="en-US" dirty="0" err="1"/>
              <a:t>Applicant_Income</a:t>
            </a:r>
            <a:endParaRPr lang="en-US" dirty="0"/>
          </a:p>
          <a:p>
            <a:r>
              <a:rPr lang="en-US" dirty="0"/>
              <a:t>Total 615 observations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25920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562848-9646-8947-9019-EA02F6D239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6424" y="4460798"/>
            <a:ext cx="8637073" cy="558063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3600" cap="none" dirty="0"/>
              <a:t>Setting Up Multicollinearity Test</a:t>
            </a:r>
          </a:p>
        </p:txBody>
      </p:sp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0D356CBB-6F17-0C48-A88D-FF0EFACA0E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7268" y="864565"/>
            <a:ext cx="4242437" cy="3330311"/>
          </a:xfrm>
          <a:prstGeom prst="rect">
            <a:avLst/>
          </a:prstGeom>
        </p:spPr>
      </p:pic>
      <p:pic>
        <p:nvPicPr>
          <p:cNvPr id="4" name="Content Placeholder 3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0B8506B8-B7CE-B54A-ACC9-D4EF10326E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529706" y="931668"/>
            <a:ext cx="4883792" cy="2997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6378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Content Placeholder 51">
            <a:extLst>
              <a:ext uri="{FF2B5EF4-FFF2-40B4-BE49-F238E27FC236}">
                <a16:creationId xmlns:a16="http://schemas.microsoft.com/office/drawing/2014/main" id="{B5037215-58BD-4442-8620-46C4DFFF29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4"/>
            <a:ext cx="4162555" cy="3450613"/>
          </a:xfrm>
        </p:spPr>
        <p:txBody>
          <a:bodyPr>
            <a:normAutofit/>
          </a:bodyPr>
          <a:lstStyle/>
          <a:p>
            <a:r>
              <a:rPr lang="en-US" dirty="0"/>
              <a:t>Fit “simple” logistic regression models for each of the predictors separately. Eliminate any predictor values with large p-values (say &gt;0.2).</a:t>
            </a:r>
          </a:p>
        </p:txBody>
      </p:sp>
      <p:pic>
        <p:nvPicPr>
          <p:cNvPr id="7" name="Picture 6" descr="A close up of a newspaper&#10;&#10;Description automatically generated">
            <a:extLst>
              <a:ext uri="{FF2B5EF4-FFF2-40B4-BE49-F238E27FC236}">
                <a16:creationId xmlns:a16="http://schemas.microsoft.com/office/drawing/2014/main" id="{206B334F-0039-204D-88C2-7034C5C1B1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4411" y="2860562"/>
            <a:ext cx="4960443" cy="176095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8D320E0-714E-ED44-B0A5-A778E95A0837}"/>
              </a:ext>
            </a:extLst>
          </p:cNvPr>
          <p:cNvSpPr txBox="1"/>
          <p:nvPr/>
        </p:nvSpPr>
        <p:spPr>
          <a:xfrm>
            <a:off x="1411093" y="1484336"/>
            <a:ext cx="708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Step1</a:t>
            </a:r>
          </a:p>
        </p:txBody>
      </p:sp>
    </p:spTree>
    <p:extLst>
      <p:ext uri="{BB962C8B-B14F-4D97-AF65-F5344CB8AC3E}">
        <p14:creationId xmlns:p14="http://schemas.microsoft.com/office/powerpoint/2010/main" val="16374995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114D19-2A65-8346-92CA-1E611CEE39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4"/>
            <a:ext cx="4162555" cy="3450613"/>
          </a:xfrm>
        </p:spPr>
        <p:txBody>
          <a:bodyPr>
            <a:normAutofit/>
          </a:bodyPr>
          <a:lstStyle/>
          <a:p>
            <a:r>
              <a:rPr lang="en-US" dirty="0"/>
              <a:t>Fit “simple” logistic regression models for each of the predictors separately. Eliminate any predictor values with large p-values (say </a:t>
            </a:r>
            <a:r>
              <a:rPr lang="en-US" dirty="0">
                <a:solidFill>
                  <a:srgbClr val="FF0000"/>
                </a:solidFill>
              </a:rPr>
              <a:t>&gt;0.2</a:t>
            </a:r>
            <a:r>
              <a:rPr lang="en-US" dirty="0"/>
              <a:t>).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31734D-08B8-F440-861A-74A2C2C41E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9670" y="2015734"/>
            <a:ext cx="4169925" cy="345061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75E845E-45BA-CD45-B6CB-56A0AB726B17}"/>
              </a:ext>
            </a:extLst>
          </p:cNvPr>
          <p:cNvSpPr txBox="1"/>
          <p:nvPr/>
        </p:nvSpPr>
        <p:spPr>
          <a:xfrm>
            <a:off x="1451579" y="1482571"/>
            <a:ext cx="708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Step1</a:t>
            </a:r>
          </a:p>
        </p:txBody>
      </p:sp>
    </p:spTree>
    <p:extLst>
      <p:ext uri="{BB962C8B-B14F-4D97-AF65-F5344CB8AC3E}">
        <p14:creationId xmlns:p14="http://schemas.microsoft.com/office/powerpoint/2010/main" val="37559167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D56928-1CC0-8C44-BD04-92024FD50A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4"/>
            <a:ext cx="4162555" cy="3450613"/>
          </a:xfrm>
        </p:spPr>
        <p:txBody>
          <a:bodyPr>
            <a:normAutofit/>
          </a:bodyPr>
          <a:lstStyle/>
          <a:p>
            <a:r>
              <a:rPr lang="en-US" dirty="0"/>
              <a:t>Conduct forward stepwise selection with remaining predictors, usually using a more stringent cut-off, such as </a:t>
            </a:r>
            <a:r>
              <a:rPr lang="en-US" dirty="0">
                <a:solidFill>
                  <a:srgbClr val="FF0000"/>
                </a:solidFill>
              </a:rPr>
              <a:t>p-value&lt;0.1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9EF973-8E19-E940-B5A9-C4D490A0F4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1936" y="2015734"/>
            <a:ext cx="4525393" cy="345061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C523C43-52FC-B74B-92BA-1907611F8C04}"/>
              </a:ext>
            </a:extLst>
          </p:cNvPr>
          <p:cNvSpPr txBox="1"/>
          <p:nvPr/>
        </p:nvSpPr>
        <p:spPr>
          <a:xfrm>
            <a:off x="1451579" y="1500326"/>
            <a:ext cx="708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Step2</a:t>
            </a:r>
          </a:p>
        </p:txBody>
      </p:sp>
    </p:spTree>
    <p:extLst>
      <p:ext uri="{BB962C8B-B14F-4D97-AF65-F5344CB8AC3E}">
        <p14:creationId xmlns:p14="http://schemas.microsoft.com/office/powerpoint/2010/main" val="8737435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35C3D674-3D59-4E93-80CA-0C0A9095E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884B8F8-FDC9-498B-9960-5D7260AFCB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417737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EF2A81E1-BCBE-426B-8C09-33274E6940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C7E58F-5881-5A4C-ABF8-EB34BD1739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81" y="2015732"/>
            <a:ext cx="4172212" cy="3450613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300" dirty="0"/>
              <a:t>Consider adding in any variables that were not included in the model after Step 1 or Step 2</a:t>
            </a:r>
          </a:p>
          <a:p>
            <a:pPr>
              <a:lnSpc>
                <a:spcPct val="110000"/>
              </a:lnSpc>
            </a:pPr>
            <a:r>
              <a:rPr lang="en-US" sz="1300" dirty="0"/>
              <a:t>Since Urban has a p-value is relatively small threshold and </a:t>
            </a:r>
            <a:r>
              <a:rPr lang="en-US" sz="1300" dirty="0">
                <a:solidFill>
                  <a:srgbClr val="FF0000"/>
                </a:solidFill>
              </a:rPr>
              <a:t>changes the other effects the most</a:t>
            </a:r>
            <a:r>
              <a:rPr lang="en-US" sz="1300" dirty="0"/>
              <a:t>, I added it in first.</a:t>
            </a: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C3287E38-524C-CA4F-94C9-728DF4ADCD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849" y="1866461"/>
            <a:ext cx="4960442" cy="312507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9D1DDD4-5BB3-45BA-B9B3-06B62299AD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24DAE64-2302-42EA-8239-F2F0775CA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48D9AE45-1893-D348-934A-664E4EE809CC}"/>
              </a:ext>
            </a:extLst>
          </p:cNvPr>
          <p:cNvSpPr txBox="1"/>
          <p:nvPr/>
        </p:nvSpPr>
        <p:spPr>
          <a:xfrm>
            <a:off x="1451581" y="1497129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step3</a:t>
            </a:r>
          </a:p>
        </p:txBody>
      </p:sp>
    </p:spTree>
    <p:extLst>
      <p:ext uri="{BB962C8B-B14F-4D97-AF65-F5344CB8AC3E}">
        <p14:creationId xmlns:p14="http://schemas.microsoft.com/office/powerpoint/2010/main" val="3455359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C7E58F-5881-5A4C-ABF8-EB34BD1739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4"/>
            <a:ext cx="4162555" cy="3450613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300" dirty="0"/>
              <a:t>Then, adding in </a:t>
            </a:r>
            <a:r>
              <a:rPr lang="en-US" sz="1300" dirty="0" err="1">
                <a:solidFill>
                  <a:srgbClr val="FF0000"/>
                </a:solidFill>
              </a:rPr>
              <a:t>CoapplicantIncome</a:t>
            </a:r>
            <a:r>
              <a:rPr lang="en-US" sz="1300" dirty="0"/>
              <a:t> change Married around 17% and Rural about 30%</a:t>
            </a:r>
          </a:p>
        </p:txBody>
      </p:sp>
      <p:pic>
        <p:nvPicPr>
          <p:cNvPr id="2" name="Picture 1" descr="A screenshot of a cell phone&#10;&#10;Description automatically generated">
            <a:extLst>
              <a:ext uri="{FF2B5EF4-FFF2-40B4-BE49-F238E27FC236}">
                <a16:creationId xmlns:a16="http://schemas.microsoft.com/office/drawing/2014/main" id="{BAC2BADA-0BD7-1743-9EC5-DBDE52BFD2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4411" y="2015735"/>
            <a:ext cx="4960443" cy="3120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3875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196318-C31D-0144-B654-ACB4D665DB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4"/>
            <a:ext cx="4162555" cy="3450613"/>
          </a:xfrm>
        </p:spPr>
        <p:txBody>
          <a:bodyPr>
            <a:normAutofit/>
          </a:bodyPr>
          <a:lstStyle/>
          <a:p>
            <a:r>
              <a:rPr lang="en-US" sz="1900" dirty="0"/>
              <a:t>Then, adding in </a:t>
            </a:r>
            <a:r>
              <a:rPr lang="en-US" sz="1900" dirty="0" err="1">
                <a:solidFill>
                  <a:srgbClr val="FF0000"/>
                </a:solidFill>
              </a:rPr>
              <a:t>LoanAmount</a:t>
            </a:r>
            <a:r>
              <a:rPr lang="en-US" sz="1900" dirty="0"/>
              <a:t> change Married and </a:t>
            </a:r>
            <a:r>
              <a:rPr lang="en-US" sz="1900" dirty="0" err="1"/>
              <a:t>CoapplicanIncome</a:t>
            </a:r>
            <a:r>
              <a:rPr lang="en-US" sz="1900" dirty="0"/>
              <a:t> by at least 10% </a:t>
            </a:r>
          </a:p>
          <a:p>
            <a:r>
              <a:rPr lang="en-US" sz="1900" dirty="0"/>
              <a:t>Adding other predictor such as </a:t>
            </a:r>
            <a:r>
              <a:rPr lang="en-US" sz="1900" dirty="0" err="1"/>
              <a:t>Self_Employed</a:t>
            </a:r>
            <a:r>
              <a:rPr lang="en-US" sz="1900" dirty="0"/>
              <a:t>,  </a:t>
            </a:r>
            <a:r>
              <a:rPr lang="en-US" sz="1900" dirty="0" err="1"/>
              <a:t>ApplicantIncome</a:t>
            </a:r>
            <a:r>
              <a:rPr lang="en-US" sz="1900" dirty="0"/>
              <a:t> will also change other effects around 10%, but p value is relatively large, therefore, I consider not to add these predictors into the model.</a:t>
            </a:r>
          </a:p>
          <a:p>
            <a:endParaRPr lang="en-US" sz="1900" dirty="0"/>
          </a:p>
          <a:p>
            <a:endParaRPr lang="en-US" sz="1900" dirty="0"/>
          </a:p>
          <a:p>
            <a:endParaRPr lang="en-US" sz="1900" dirty="0"/>
          </a:p>
        </p:txBody>
      </p:sp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48B01AE7-DF95-3B42-8015-50FB6EB357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4411" y="2407922"/>
            <a:ext cx="4960443" cy="2666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4669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F63C748C-967B-4A7B-A90F-3EDD0F485A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3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19">
            <a:extLst>
              <a:ext uri="{FF2B5EF4-FFF2-40B4-BE49-F238E27FC236}">
                <a16:creationId xmlns:a16="http://schemas.microsoft.com/office/drawing/2014/main" id="{C0143637-4934-44E4-B909-BAF1E7B279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4062127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ABDEF4EC-07AA-794C-B39D-DCB20F5E38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05594" y="1240077"/>
            <a:ext cx="6034827" cy="4916465"/>
          </a:xfrm>
        </p:spPr>
        <p:txBody>
          <a:bodyPr anchor="t">
            <a:normAutofit/>
          </a:bodyPr>
          <a:lstStyle/>
          <a:p>
            <a:r>
              <a:rPr lang="en-US" dirty="0"/>
              <a:t>Finally, considering some interactions but does not produce anything extra</a:t>
            </a:r>
          </a:p>
          <a:p>
            <a:r>
              <a:rPr lang="en-US" dirty="0"/>
              <a:t>Thus, our final model included </a:t>
            </a:r>
          </a:p>
          <a:p>
            <a:r>
              <a:rPr lang="en-US" dirty="0"/>
              <a:t>Married </a:t>
            </a:r>
          </a:p>
          <a:p>
            <a:r>
              <a:rPr lang="en-US" dirty="0"/>
              <a:t>Education </a:t>
            </a:r>
          </a:p>
          <a:p>
            <a:r>
              <a:rPr lang="en-US" dirty="0" err="1"/>
              <a:t>Credit_History</a:t>
            </a:r>
            <a:r>
              <a:rPr lang="en-US" dirty="0"/>
              <a:t> </a:t>
            </a:r>
          </a:p>
          <a:p>
            <a:r>
              <a:rPr lang="en-US" dirty="0"/>
              <a:t> Rural </a:t>
            </a:r>
          </a:p>
          <a:p>
            <a:r>
              <a:rPr lang="en-US" dirty="0"/>
              <a:t>Urban</a:t>
            </a:r>
          </a:p>
          <a:p>
            <a:r>
              <a:rPr lang="en-US" dirty="0"/>
              <a:t> </a:t>
            </a:r>
            <a:r>
              <a:rPr lang="en-US" dirty="0" err="1"/>
              <a:t>LoanAmount</a:t>
            </a:r>
            <a:endParaRPr lang="en-US" dirty="0"/>
          </a:p>
          <a:p>
            <a:r>
              <a:rPr lang="en-US" dirty="0" err="1"/>
              <a:t>CoapplicantIncome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85060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669046F-5838-4C7A-BBE8-A77F40FD9C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D5E6CDB-92ED-43A1-9491-C46E2C8E99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BB966BC-DC49-4138-8DEF-B1CD130339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32237" y="482171"/>
            <a:ext cx="6104331" cy="5149101"/>
            <a:chOff x="632237" y="482171"/>
            <a:chExt cx="6104331" cy="5149101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DD0BD06-EC5B-4F0E-A221-562BC2BA6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237" y="482171"/>
              <a:ext cx="6104331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34200B3-EC47-4A5B-A640-7118BF6AD2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45296" y="812507"/>
              <a:ext cx="5471355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23B9DAF8-7DB4-40CB-85F8-7E02F95C6C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7042" y="984450"/>
            <a:ext cx="5145580" cy="4135339"/>
          </a:xfrm>
          <a:prstGeom prst="rect">
            <a:avLst/>
          </a:prstGeom>
          <a:solidFill>
            <a:schemeClr val="bg1"/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06AED2C-61BA-485C-9DD4-B23B6280F9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8029" y="1847088"/>
            <a:ext cx="3520368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6EE2C1A5-85DB-2A4B-865E-86589EE2B801}"/>
              </a:ext>
            </a:extLst>
          </p:cNvPr>
          <p:cNvSpPr txBox="1"/>
          <p:nvPr/>
        </p:nvSpPr>
        <p:spPr>
          <a:xfrm>
            <a:off x="7218030" y="804520"/>
            <a:ext cx="3520367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dirty="0">
                <a:latin typeface="+mj-lt"/>
                <a:ea typeface="+mj-ea"/>
                <a:cs typeface="+mj-cs"/>
              </a:rPr>
              <a:t>Hosmer-</a:t>
            </a:r>
            <a:r>
              <a:rPr lang="en-US" sz="3200" dirty="0" err="1">
                <a:latin typeface="+mj-lt"/>
                <a:ea typeface="+mj-ea"/>
                <a:cs typeface="+mj-cs"/>
              </a:rPr>
              <a:t>lemshow</a:t>
            </a:r>
            <a:r>
              <a:rPr lang="en-US" sz="3200" dirty="0">
                <a:latin typeface="+mj-lt"/>
                <a:ea typeface="+mj-ea"/>
                <a:cs typeface="+mj-cs"/>
              </a:rPr>
              <a:t> Test</a:t>
            </a: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E32571FC-C524-944A-834D-7D3CA16825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1223" y="2416131"/>
            <a:ext cx="4825148" cy="12666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56AB5E-7291-3340-8AD3-4D4A23D1E6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18029" y="2015732"/>
            <a:ext cx="3520368" cy="3450613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/>
              <a:t>Hosmer-</a:t>
            </a:r>
            <a:r>
              <a:rPr lang="en-US" dirty="0" err="1"/>
              <a:t>Lemshow</a:t>
            </a:r>
            <a:r>
              <a:rPr lang="en-US" dirty="0"/>
              <a:t> Test</a:t>
            </a:r>
          </a:p>
          <a:p>
            <a:pPr>
              <a:lnSpc>
                <a:spcPct val="110000"/>
              </a:lnSpc>
            </a:pPr>
            <a:r>
              <a:rPr lang="en-US" dirty="0"/>
              <a:t>Ho: Model fits vs. Ha: model lacks fit</a:t>
            </a:r>
          </a:p>
          <a:p>
            <a:pPr>
              <a:lnSpc>
                <a:spcPct val="110000"/>
              </a:lnSpc>
            </a:pPr>
            <a:r>
              <a:rPr lang="en-US" dirty="0"/>
              <a:t> we can use the Hosmer-</a:t>
            </a:r>
            <a:r>
              <a:rPr lang="en-US" dirty="0" err="1"/>
              <a:t>Lemeshow</a:t>
            </a:r>
            <a:r>
              <a:rPr lang="en-US" dirty="0"/>
              <a:t> test, which here gives a p-value of </a:t>
            </a:r>
            <a:r>
              <a:rPr lang="en-US" dirty="0">
                <a:solidFill>
                  <a:srgbClr val="FF0000"/>
                </a:solidFill>
              </a:rPr>
              <a:t>0.06623</a:t>
            </a:r>
            <a:r>
              <a:rPr lang="en-US" dirty="0"/>
              <a:t>, indicating that our model does not have an obvious lack of fit (it seems reasonable).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7EFCF05C-6070-460B-8E60-12BE3EFD19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FD731F1-726F-453E-9516-3058095DE9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AA0F15B5-4E25-0C4A-91C3-DF4BA9950A60}"/>
              </a:ext>
            </a:extLst>
          </p:cNvPr>
          <p:cNvSpPr txBox="1"/>
          <p:nvPr/>
        </p:nvSpPr>
        <p:spPr>
          <a:xfrm>
            <a:off x="2592280" y="16334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38653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 57">
            <a:extLst>
              <a:ext uri="{FF2B5EF4-FFF2-40B4-BE49-F238E27FC236}">
                <a16:creationId xmlns:a16="http://schemas.microsoft.com/office/drawing/2014/main" id="{1CE580D1-F917-4567-AFB4-99AA9B52AD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7" name="Picture 59">
            <a:extLst>
              <a:ext uri="{FF2B5EF4-FFF2-40B4-BE49-F238E27FC236}">
                <a16:creationId xmlns:a16="http://schemas.microsoft.com/office/drawing/2014/main" id="{1F5620B8-A2D8-4568-B566-F0453A0D91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79" name="Straight Connector 61">
            <a:extLst>
              <a:ext uri="{FF2B5EF4-FFF2-40B4-BE49-F238E27FC236}">
                <a16:creationId xmlns:a16="http://schemas.microsoft.com/office/drawing/2014/main" id="{1C7D2BA4-4B7A-4596-8BCC-5CF7154238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63">
            <a:extLst>
              <a:ext uri="{FF2B5EF4-FFF2-40B4-BE49-F238E27FC236}">
                <a16:creationId xmlns:a16="http://schemas.microsoft.com/office/drawing/2014/main" id="{4977F1E1-2B6F-4BB6-899F-67D8764D83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81" name="Rectangle 65">
            <a:extLst>
              <a:ext uri="{FF2B5EF4-FFF2-40B4-BE49-F238E27FC236}">
                <a16:creationId xmlns:a16="http://schemas.microsoft.com/office/drawing/2014/main" id="{EC17D08F-2133-44A9-B28C-CB29928FA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67">
            <a:extLst>
              <a:ext uri="{FF2B5EF4-FFF2-40B4-BE49-F238E27FC236}">
                <a16:creationId xmlns:a16="http://schemas.microsoft.com/office/drawing/2014/main" id="{0CC36881-E309-4C41-8B5B-203AADC15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50BA1B-72E7-D748-A133-17181C3591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301" y="1474969"/>
            <a:ext cx="2823919" cy="1868760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3600"/>
              <a:t>ROC Curve</a:t>
            </a:r>
            <a:br>
              <a:rPr lang="en-US" sz="3600"/>
            </a:br>
            <a:endParaRPr lang="en-US" sz="3600"/>
          </a:p>
        </p:txBody>
      </p:sp>
      <p:cxnSp>
        <p:nvCxnSpPr>
          <p:cNvPr id="83" name="Straight Connector 69">
            <a:extLst>
              <a:ext uri="{FF2B5EF4-FFF2-40B4-BE49-F238E27FC236}">
                <a16:creationId xmlns:a16="http://schemas.microsoft.com/office/drawing/2014/main" id="{84F2C6A8-7D46-49EA-860B-0F0B020843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9301" y="3528543"/>
            <a:ext cx="282391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72" name="Group 71">
            <a:extLst>
              <a:ext uri="{FF2B5EF4-FFF2-40B4-BE49-F238E27FC236}">
                <a16:creationId xmlns:a16="http://schemas.microsoft.com/office/drawing/2014/main" id="{AED92372-F778-4E96-9E90-4E63BAF3CA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979389" y="482171"/>
            <a:ext cx="7560115" cy="5149101"/>
            <a:chOff x="7463258" y="583365"/>
            <a:chExt cx="7560115" cy="5181928"/>
          </a:xfrm>
        </p:grpSpPr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EB4EC089-8B60-43F4-9BF5-1F0B0E398E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3258" y="583365"/>
              <a:ext cx="7560115" cy="5181928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1C0BAC91-1725-4E5A-92CE-F5A2EB066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76317" y="915807"/>
              <a:ext cx="6928279" cy="4494927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9" name="Content Placeholder 7" descr="A close up of a map&#10;&#10;Description automatically generated">
            <a:extLst>
              <a:ext uri="{FF2B5EF4-FFF2-40B4-BE49-F238E27FC236}">
                <a16:creationId xmlns:a16="http://schemas.microsoft.com/office/drawing/2014/main" id="{1221E464-A6EB-4F48-8D1B-CA3D34EDCD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463" r="-2" b="-2"/>
          <a:stretch/>
        </p:blipFill>
        <p:spPr>
          <a:xfrm>
            <a:off x="4618374" y="1116345"/>
            <a:ext cx="6282919" cy="3866172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4B61EBEC-D0CA-456C-98A6-EDA1AC9FB0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718A71EB-D327-4458-85FB-26336B2BA0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84878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2F1CC-A3B6-C643-AF43-11A907D437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Objective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8AC8C-1216-4745-B23C-3732090237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Mainly  Two Objectives</a:t>
            </a:r>
          </a:p>
          <a:p>
            <a:pPr lvl="1"/>
            <a:r>
              <a:rPr lang="en-US" dirty="0"/>
              <a:t>Identification of relevant attributes</a:t>
            </a:r>
          </a:p>
          <a:p>
            <a:pPr lvl="1"/>
            <a:r>
              <a:rPr lang="en-US" dirty="0"/>
              <a:t>The objective is to identify if the applicant’s loan could be approved and classify if a customer will default on a loan using a logistic regression model.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14216015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id="{5BB14454-D00C-4958-BB39-F5F9F3ACD4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28A657A7-C4E5-425B-98FA-BB817FF7BF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8029" y="1847088"/>
            <a:ext cx="3520368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A1084370-0E70-4003-9787-3490FCC20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2B7C66D2-22E8-4E8F-829B-050BFA7C86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32237" y="482171"/>
            <a:ext cx="6104331" cy="5149101"/>
            <a:chOff x="7463259" y="583365"/>
            <a:chExt cx="6104330" cy="5181928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F0B78D6F-1F61-4DBB-8F5A-934BB850DD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3259" y="583365"/>
              <a:ext cx="6104330" cy="5181928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23EA261D-1F8C-4BE5-8586-3C1CC5CE80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76318" y="915807"/>
              <a:ext cx="5471354" cy="4494927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4" name="Picture 13" descr="A screenshot of a cell phone&#10;&#10;Description automatically generated">
            <a:extLst>
              <a:ext uri="{FF2B5EF4-FFF2-40B4-BE49-F238E27FC236}">
                <a16:creationId xmlns:a16="http://schemas.microsoft.com/office/drawing/2014/main" id="{7D29AA45-4799-B749-8BC9-8E8CE4B542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6832"/>
          <a:stretch/>
        </p:blipFill>
        <p:spPr>
          <a:xfrm>
            <a:off x="1271223" y="1116345"/>
            <a:ext cx="4825148" cy="386617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F1EA731-9712-3844-BFE4-0B283B5B292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218029" y="2015732"/>
                <a:ext cx="3520368" cy="3450613"/>
              </a:xfrm>
            </p:spPr>
            <p:txBody>
              <a:bodyPr vert="horz" lIns="91440" tIns="45720" rIns="91440" bIns="45720" rtlCol="0">
                <a:normAutofit/>
              </a:bodyPr>
              <a:lstStyle/>
              <a:p>
                <a:pPr marL="0">
                  <a:lnSpc>
                    <a:spcPct val="110000"/>
                  </a:lnSpc>
                </a:pPr>
                <a:r>
                  <a:rPr lang="en-US" sz="1400" dirty="0"/>
                  <a:t>Accuracy = 0.8</a:t>
                </a:r>
                <a:r>
                  <a:rPr lang="en-US" altLang="zh-CN" sz="1400" dirty="0"/>
                  <a:t>2</a:t>
                </a:r>
                <a:r>
                  <a:rPr lang="en-US" sz="1400" dirty="0"/>
                  <a:t>, our binary classification model predicted the outcome with 82% accuracy which is considered as good.</a:t>
                </a:r>
              </a:p>
              <a:p>
                <a:pPr marL="0">
                  <a:lnSpc>
                    <a:spcPct val="110000"/>
                  </a:lnSpc>
                </a:pPr>
                <a:r>
                  <a:rPr lang="en-US" sz="1400" dirty="0"/>
                  <a:t>Precision=0.8</a:t>
                </a:r>
                <a:r>
                  <a:rPr lang="en-US" altLang="zh-CN" sz="1400" dirty="0"/>
                  <a:t>0</a:t>
                </a:r>
                <a:r>
                  <a:rPr lang="en-US" sz="1400" dirty="0"/>
                  <a:t>, Logistic Regression model predicted loan will be approved 80% of the time.</a:t>
                </a:r>
              </a:p>
              <a:p>
                <a:pPr marL="0">
                  <a:lnSpc>
                    <a:spcPct val="110000"/>
                  </a:lnSpc>
                </a:pPr>
                <a:r>
                  <a:rPr lang="en-US" sz="1400" dirty="0"/>
                  <a:t>Error Rate=0.1</a:t>
                </a:r>
                <a:r>
                  <a:rPr lang="en-US" altLang="zh-CN" sz="1400" dirty="0"/>
                  <a:t>77</a:t>
                </a:r>
                <a:endParaRPr lang="en-US" sz="1400" dirty="0"/>
              </a:p>
              <a:p>
                <a:pPr marL="0">
                  <a:lnSpc>
                    <a:spcPct val="110000"/>
                  </a:lnSpc>
                </a:pPr>
                <a:r>
                  <a:rPr lang="en-US" sz="1400" dirty="0"/>
                  <a:t>Sensitivity=0.9</a:t>
                </a:r>
                <a:r>
                  <a:rPr lang="en-US" altLang="zh-CN" sz="1400" dirty="0"/>
                  <a:t>8</a:t>
                </a:r>
                <a:endParaRPr lang="en-US" sz="1400" dirty="0"/>
              </a:p>
              <a:p>
                <a:pPr marL="0">
                  <a:lnSpc>
                    <a:spcPct val="110000"/>
                  </a:lnSpc>
                </a:pPr>
                <a:r>
                  <a:rPr lang="en-US" sz="1400" dirty="0"/>
                  <a:t>Specificity = 0.4</a:t>
                </a:r>
                <a:r>
                  <a:rPr lang="en-US" altLang="zh-CN" sz="1400" dirty="0"/>
                  <a:t>5</a:t>
                </a:r>
                <a:endParaRPr lang="en-US" sz="1400" dirty="0"/>
              </a:p>
              <a:p>
                <a:pPr marL="0">
                  <a:lnSpc>
                    <a:spcPct val="110000"/>
                  </a:lnSpc>
                </a:pPr>
                <a:r>
                  <a:rPr lang="en-US" sz="1400" dirty="0"/>
                  <a:t>G=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𝑆𝑒𝑛𝑠𝑖𝑡𝑖𝑣𝑖𝑡𝑦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𝑆𝑝𝑒𝑐𝑖𝑓𝑖𝑐𝑖𝑡𝑦</m:t>
                        </m:r>
                      </m:e>
                    </m:rad>
                  </m:oMath>
                </a14:m>
                <a:r>
                  <a:rPr lang="en-US" sz="1400" dirty="0"/>
                  <a:t> = 0.</a:t>
                </a:r>
                <a:r>
                  <a:rPr lang="en-US" altLang="zh-CN" sz="1400" dirty="0"/>
                  <a:t>6</a:t>
                </a:r>
                <a:r>
                  <a:rPr lang="en-US" sz="1400" dirty="0"/>
                  <a:t>7</a:t>
                </a:r>
              </a:p>
              <a:p>
                <a:pPr marL="0">
                  <a:lnSpc>
                    <a:spcPct val="110000"/>
                  </a:lnSpc>
                </a:pPr>
                <a:endParaRPr lang="en-US" sz="1400" dirty="0"/>
              </a:p>
              <a:p>
                <a:pPr marL="0" indent="0">
                  <a:lnSpc>
                    <a:spcPct val="110000"/>
                  </a:lnSpc>
                  <a:buNone/>
                </a:pPr>
                <a:endParaRPr lang="en-US" sz="1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F1EA731-9712-3844-BFE4-0B283B5B292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218029" y="2015732"/>
                <a:ext cx="3520368" cy="3450613"/>
              </a:xfrm>
              <a:blipFill>
                <a:blip r:embed="rId3"/>
                <a:stretch>
                  <a:fillRect l="-3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1" name="Picture 60">
            <a:extLst>
              <a:ext uri="{FF2B5EF4-FFF2-40B4-BE49-F238E27FC236}">
                <a16:creationId xmlns:a16="http://schemas.microsoft.com/office/drawing/2014/main" id="{3635D2BC-4EDA-4A3E-83BF-035608099B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A3C86EB9-7FA9-42F7-B348-A7FD17436A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A3D08F1-82D4-6C41-9B7B-0B764243FC96}"/>
              </a:ext>
            </a:extLst>
          </p:cNvPr>
          <p:cNvSpPr txBox="1"/>
          <p:nvPr/>
        </p:nvSpPr>
        <p:spPr>
          <a:xfrm>
            <a:off x="7218030" y="804520"/>
            <a:ext cx="3520367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000" dirty="0">
                <a:latin typeface="+mj-lt"/>
                <a:ea typeface="+mj-ea"/>
                <a:cs typeface="+mj-cs"/>
              </a:rPr>
              <a:t>Accuracy Test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2CE4775-7AD7-E94F-8FFA-EEAC39F146FD}"/>
              </a:ext>
            </a:extLst>
          </p:cNvPr>
          <p:cNvSpPr txBox="1"/>
          <p:nvPr/>
        </p:nvSpPr>
        <p:spPr>
          <a:xfrm>
            <a:off x="7217726" y="1506408"/>
            <a:ext cx="1919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Classification table</a:t>
            </a:r>
          </a:p>
        </p:txBody>
      </p:sp>
    </p:spTree>
    <p:extLst>
      <p:ext uri="{BB962C8B-B14F-4D97-AF65-F5344CB8AC3E}">
        <p14:creationId xmlns:p14="http://schemas.microsoft.com/office/powerpoint/2010/main" val="2070226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A3BB45B-E1CA-4B44-8D74-1806836E560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1200" dirty="0"/>
                  <a:t>logit 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</m:acc>
                    <m:d>
                      <m:d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1200" dirty="0"/>
                  <a:t>) = -2.47 + </a:t>
                </a:r>
                <a:r>
                  <a:rPr lang="en-US" sz="1200"/>
                  <a:t>0.51x</a:t>
                </a:r>
                <a:r>
                  <a:rPr lang="en-US" sz="1200" baseline="-25000"/>
                  <a:t>1</a:t>
                </a:r>
                <a:r>
                  <a:rPr lang="en-US" sz="1200"/>
                  <a:t> +  </a:t>
                </a:r>
                <a:r>
                  <a:rPr lang="en-US" sz="1200" dirty="0"/>
                  <a:t>0.5x</a:t>
                </a:r>
                <a:r>
                  <a:rPr lang="en-US" sz="1200" baseline="-25000" dirty="0"/>
                  <a:t>2</a:t>
                </a:r>
                <a:r>
                  <a:rPr lang="en-US" sz="1200" dirty="0"/>
                  <a:t> + 4.2x</a:t>
                </a:r>
                <a:r>
                  <a:rPr lang="en-US" sz="1200" baseline="-25000" dirty="0"/>
                  <a:t>3 </a:t>
                </a:r>
                <a:r>
                  <a:rPr lang="en-US" sz="1200" dirty="0"/>
                  <a:t>– 0.95x</a:t>
                </a:r>
                <a:r>
                  <a:rPr lang="en-US" sz="1200" baseline="-25000" dirty="0"/>
                  <a:t>4 </a:t>
                </a:r>
                <a:r>
                  <a:rPr lang="en-US" sz="1200" dirty="0"/>
                  <a:t>- 0.81x</a:t>
                </a:r>
                <a:r>
                  <a:rPr lang="en-US" sz="1200" baseline="-25000" dirty="0"/>
                  <a:t>5</a:t>
                </a:r>
                <a:r>
                  <a:rPr lang="en-US" sz="1200" dirty="0"/>
                  <a:t> - 0.005x</a:t>
                </a:r>
                <a:r>
                  <a:rPr lang="en-US" sz="1200" baseline="-25000" dirty="0"/>
                  <a:t>6</a:t>
                </a:r>
                <a:r>
                  <a:rPr lang="en-US" sz="1200" dirty="0"/>
                  <a:t> + 0.00016x</a:t>
                </a:r>
                <a:r>
                  <a:rPr lang="en-US" sz="1200" baseline="-25000" dirty="0"/>
                  <a:t>7</a:t>
                </a:r>
                <a:endParaRPr lang="en-US" sz="1200" dirty="0"/>
              </a:p>
              <a:p>
                <a:r>
                  <a:rPr lang="en-US" sz="1200" dirty="0"/>
                  <a:t>X</a:t>
                </a:r>
                <a:r>
                  <a:rPr lang="en-US" sz="1200" baseline="-25000" dirty="0"/>
                  <a:t>1</a:t>
                </a:r>
                <a:r>
                  <a:rPr lang="en-US" sz="1200" dirty="0"/>
                  <a:t> = {1= Married, 0=Otherwise};  X</a:t>
                </a:r>
                <a:r>
                  <a:rPr lang="en-US" sz="1200" baseline="-25000" dirty="0"/>
                  <a:t>2</a:t>
                </a:r>
                <a:r>
                  <a:rPr lang="en-US" sz="1200" dirty="0"/>
                  <a:t> = {1= </a:t>
                </a:r>
                <a:r>
                  <a:rPr lang="en-US" sz="1200" dirty="0" err="1"/>
                  <a:t>NotGraduate</a:t>
                </a:r>
                <a:r>
                  <a:rPr lang="en-US" sz="1200" dirty="0"/>
                  <a:t>, 0=Otherwise}; X</a:t>
                </a:r>
                <a:r>
                  <a:rPr lang="en-US" sz="1200" baseline="-25000" dirty="0"/>
                  <a:t>3 </a:t>
                </a:r>
                <a:r>
                  <a:rPr lang="en-US" sz="1200" dirty="0"/>
                  <a:t>= {1= Credit History,  0=Otherwise}</a:t>
                </a:r>
              </a:p>
              <a:p>
                <a:r>
                  <a:rPr lang="en-US" sz="1200" dirty="0"/>
                  <a:t>X</a:t>
                </a:r>
                <a:r>
                  <a:rPr lang="en-US" sz="1200" baseline="-25000" dirty="0"/>
                  <a:t>4</a:t>
                </a:r>
                <a:r>
                  <a:rPr lang="en-US" sz="1200" dirty="0"/>
                  <a:t> = {1= Rural, 0=Otherwise}; X</a:t>
                </a:r>
                <a:r>
                  <a:rPr lang="en-US" sz="1200" baseline="-25000" dirty="0"/>
                  <a:t>5</a:t>
                </a:r>
                <a:r>
                  <a:rPr lang="en-US" sz="1200" dirty="0"/>
                  <a:t> = {1= Urban, 0=Otherwise}; X</a:t>
                </a:r>
                <a:r>
                  <a:rPr lang="en-US" sz="1200" baseline="-25000" dirty="0"/>
                  <a:t>6</a:t>
                </a:r>
                <a:r>
                  <a:rPr lang="en-US" sz="1200" dirty="0"/>
                  <a:t> = Loan Amount; x</a:t>
                </a:r>
                <a:r>
                  <a:rPr lang="en-US" sz="1200" baseline="-25000" dirty="0"/>
                  <a:t>7 </a:t>
                </a:r>
                <a:r>
                  <a:rPr lang="en-US" sz="1200" dirty="0"/>
                  <a:t>=</a:t>
                </a:r>
                <a:r>
                  <a:rPr lang="en-US" sz="1200" dirty="0" err="1"/>
                  <a:t>CoappIicatincome</a:t>
                </a:r>
                <a:endParaRPr lang="en-US" sz="1200" dirty="0"/>
              </a:p>
              <a:p>
                <a:endParaRPr lang="en-US" sz="1200" dirty="0"/>
              </a:p>
              <a:p>
                <a:r>
                  <a:rPr lang="en-US" sz="1200" dirty="0"/>
                  <a:t>Credit history are the most important in determining if the loan will be approved. </a:t>
                </a:r>
              </a:p>
              <a:p>
                <a:r>
                  <a:rPr lang="en-US" sz="1200" dirty="0"/>
                  <a:t>The estimates odds of loan will be approved for those with credit history is e</a:t>
                </a:r>
                <a:r>
                  <a:rPr lang="en-US" sz="1200" baseline="30000" dirty="0"/>
                  <a:t>4.05</a:t>
                </a:r>
                <a:r>
                  <a:rPr lang="en-US" sz="1200" dirty="0"/>
                  <a:t> = 57.4 times the odds for those without credit history, holding all other variables constant. </a:t>
                </a:r>
              </a:p>
              <a:p>
                <a:r>
                  <a:rPr lang="en-US" sz="1200" dirty="0"/>
                  <a:t>AUC(Area Under Curve) score for the case is 0.</a:t>
                </a:r>
                <a:r>
                  <a:rPr lang="en-US" altLang="zh-CN" sz="1200" dirty="0"/>
                  <a:t>81</a:t>
                </a:r>
                <a:endParaRPr lang="en-US" sz="1200" dirty="0"/>
              </a:p>
              <a:p>
                <a:endParaRPr lang="en-US" sz="1200" dirty="0"/>
              </a:p>
              <a:p>
                <a:endParaRPr lang="en-US" sz="1200" dirty="0"/>
              </a:p>
              <a:p>
                <a:endParaRPr lang="en-US" sz="1200" dirty="0"/>
              </a:p>
              <a:p>
                <a:endParaRPr lang="en-US" sz="12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A3BB45B-E1CA-4B44-8D74-1806836E560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0079D85D-C426-E148-9C56-21FA311C10CE}"/>
              </a:ext>
            </a:extLst>
          </p:cNvPr>
          <p:cNvSpPr txBox="1"/>
          <p:nvPr/>
        </p:nvSpPr>
        <p:spPr>
          <a:xfrm>
            <a:off x="1337911" y="1420531"/>
            <a:ext cx="12394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6605960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87B7F-DB77-6B4B-82A9-74F92D0F25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8FD009-5F62-5D43-B29E-519EC470E2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500" dirty="0"/>
              <a:t>Missing values sometimes add more information to the model than we might expect</a:t>
            </a:r>
          </a:p>
          <a:p>
            <a:r>
              <a:rPr lang="en-US" sz="1500" dirty="0"/>
              <a:t>How to select the best dataset after multiple imputation in MICE to build other models</a:t>
            </a:r>
            <a:endParaRPr lang="en-US" altLang="zh-CN" sz="1500" dirty="0"/>
          </a:p>
          <a:p>
            <a:r>
              <a:rPr lang="en-US" sz="1500" dirty="0"/>
              <a:t> The Purposeful selection was not designed to force all </a:t>
            </a:r>
            <a:r>
              <a:rPr lang="en-US" sz="1500" b="1" dirty="0"/>
              <a:t>dummy variables </a:t>
            </a:r>
            <a:r>
              <a:rPr lang="en-US" sz="1500" dirty="0"/>
              <a:t>in the model (for instance, one that has three nominal levels which corresponds to two dummy variables that need to be considered as a unit in model inclusion). Other selection procedures have this limitation as well, unless we force dummy variables in the model</a:t>
            </a:r>
          </a:p>
          <a:p>
            <a:r>
              <a:rPr lang="en-US" sz="1500" dirty="0"/>
              <a:t>Imbalanced dataset </a:t>
            </a:r>
          </a:p>
        </p:txBody>
      </p:sp>
    </p:spTree>
    <p:extLst>
      <p:ext uri="{BB962C8B-B14F-4D97-AF65-F5344CB8AC3E}">
        <p14:creationId xmlns:p14="http://schemas.microsoft.com/office/powerpoint/2010/main" val="18491555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8">
            <a:extLst>
              <a:ext uri="{FF2B5EF4-FFF2-40B4-BE49-F238E27FC236}">
                <a16:creationId xmlns:a16="http://schemas.microsoft.com/office/drawing/2014/main" id="{CDDE5CDF-1512-4CDA-B956-23D223F8DE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029D7D8-5A6B-4C76-94C8-15798C6C5A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5C9319C-E20D-4884-952F-60B6A58C3E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62C9703D-C8F9-44AD-A7C0-C2F3871F8C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160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68EE013-B954-B24E-90B9-6FEF1EFC7F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714207" y="643467"/>
            <a:ext cx="4763586" cy="487323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552B73E-EC09-AB4D-96F0-2966FFE58943}"/>
              </a:ext>
            </a:extLst>
          </p:cNvPr>
          <p:cNvSpPr txBox="1"/>
          <p:nvPr/>
        </p:nvSpPr>
        <p:spPr>
          <a:xfrm>
            <a:off x="989351" y="1543987"/>
            <a:ext cx="1439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Thanks!</a:t>
            </a:r>
          </a:p>
        </p:txBody>
      </p:sp>
    </p:spTree>
    <p:extLst>
      <p:ext uri="{BB962C8B-B14F-4D97-AF65-F5344CB8AC3E}">
        <p14:creationId xmlns:p14="http://schemas.microsoft.com/office/powerpoint/2010/main" val="15398155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B3787-D382-864D-9EF0-9A6D91D9EB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3C6657-2468-2B43-91E7-9D31550DDB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https://www.kaggle.com/ninzaami/loan-predication</a:t>
            </a:r>
            <a:endParaRPr lang="en-US" dirty="0"/>
          </a:p>
          <a:p>
            <a:r>
              <a:rPr lang="en-US" dirty="0">
                <a:hlinkClick r:id="rId3"/>
              </a:rPr>
              <a:t>https://www.ncbi.nlm.nih.gov/pmc/articles/PMC2633005/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09245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9F4C48-03FB-A645-BEBB-993C2137DA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Tidying The Data</a:t>
            </a:r>
            <a:br>
              <a:rPr lang="en-US" cap="none" dirty="0"/>
            </a:br>
            <a:endParaRPr lang="en-US" cap="non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D7F66F-41A6-CE4E-B001-CAED2635F0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Explore data visually/ non-visual exploration</a:t>
            </a:r>
          </a:p>
          <a:p>
            <a:pPr lvl="1"/>
            <a:r>
              <a:rPr lang="en-US" dirty="0"/>
              <a:t>Explore relationship</a:t>
            </a:r>
          </a:p>
          <a:p>
            <a:pPr lvl="1"/>
            <a:r>
              <a:rPr lang="en-US" dirty="0"/>
              <a:t>Find missing value</a:t>
            </a:r>
          </a:p>
          <a:p>
            <a:r>
              <a:rPr lang="en-US" dirty="0"/>
              <a:t>Treat missing data</a:t>
            </a:r>
          </a:p>
          <a:p>
            <a:pPr lvl="1"/>
            <a:r>
              <a:rPr lang="en-US" dirty="0"/>
              <a:t>Detect types of missing data (Missing at Random )</a:t>
            </a:r>
          </a:p>
          <a:p>
            <a:pPr lvl="1"/>
            <a:r>
              <a:rPr lang="en-US" dirty="0"/>
              <a:t>replacing missing values with multiple Imputation</a:t>
            </a:r>
          </a:p>
          <a:p>
            <a:pPr lvl="1"/>
            <a:r>
              <a:rPr lang="en-US" dirty="0"/>
              <a:t>Impute the missing values using the mean of each feature separately.</a:t>
            </a:r>
          </a:p>
          <a:p>
            <a:r>
              <a:rPr lang="en-US" dirty="0"/>
              <a:t> Handling null, outlier and categorical variables</a:t>
            </a:r>
          </a:p>
          <a:p>
            <a:r>
              <a:rPr lang="en-US" dirty="0"/>
              <a:t>Setting up multicollinearity test </a:t>
            </a:r>
          </a:p>
          <a:p>
            <a:r>
              <a:rPr lang="en-US" dirty="0"/>
              <a:t>Building Logistic Regression Model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77103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1">
            <a:extLst>
              <a:ext uri="{FF2B5EF4-FFF2-40B4-BE49-F238E27FC236}">
                <a16:creationId xmlns:a16="http://schemas.microsoft.com/office/drawing/2014/main" id="{CDDE5CDF-1512-4CDA-B956-23D223F8DE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1" name="Picture 33">
            <a:extLst>
              <a:ext uri="{FF2B5EF4-FFF2-40B4-BE49-F238E27FC236}">
                <a16:creationId xmlns:a16="http://schemas.microsoft.com/office/drawing/2014/main" id="{B029D7D8-5A6B-4C76-94C8-15798C6C5A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42" name="Straight Connector 35">
            <a:extLst>
              <a:ext uri="{FF2B5EF4-FFF2-40B4-BE49-F238E27FC236}">
                <a16:creationId xmlns:a16="http://schemas.microsoft.com/office/drawing/2014/main" id="{A5C9319C-E20D-4884-952F-60B6A58C3E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F1176DA6-4BBF-42A4-9C94-E6613CCD6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99AAB0AE-172B-4FB4-80C2-86CD6B824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chemeClr val="bg1"/>
          </a:solidFill>
          <a:ln w="22225">
            <a:solidFill>
              <a:srgbClr val="FE6C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Content Placeholder 3">
            <a:extLst>
              <a:ext uri="{FF2B5EF4-FFF2-40B4-BE49-F238E27FC236}">
                <a16:creationId xmlns:a16="http://schemas.microsoft.com/office/drawing/2014/main" id="{9B4EDFAA-83DF-E043-BCC3-E5BC22E7A1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42842" y="643467"/>
            <a:ext cx="7306315" cy="557106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36839FF-2322-0A45-A3C4-0EC65BB136C4}"/>
              </a:ext>
            </a:extLst>
          </p:cNvPr>
          <p:cNvSpPr txBox="1"/>
          <p:nvPr/>
        </p:nvSpPr>
        <p:spPr>
          <a:xfrm>
            <a:off x="352926" y="80210"/>
            <a:ext cx="259282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/>
              <a:t>visual exploration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8E0962-6D37-2B4A-8D03-B4B1F4EBE8A9}"/>
              </a:ext>
            </a:extLst>
          </p:cNvPr>
          <p:cNvSpPr txBox="1"/>
          <p:nvPr/>
        </p:nvSpPr>
        <p:spPr>
          <a:xfrm>
            <a:off x="3058886" y="3429000"/>
            <a:ext cx="7511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CB84E6F-FB3C-464E-82AF-5DA02011C75B}"/>
              </a:ext>
            </a:extLst>
          </p:cNvPr>
          <p:cNvSpPr txBox="1"/>
          <p:nvPr/>
        </p:nvSpPr>
        <p:spPr>
          <a:xfrm>
            <a:off x="7587343" y="2710542"/>
            <a:ext cx="85997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outlier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1FD4A3-DC59-5348-AD5D-35450BE967DF}"/>
              </a:ext>
            </a:extLst>
          </p:cNvPr>
          <p:cNvSpPr txBox="1"/>
          <p:nvPr/>
        </p:nvSpPr>
        <p:spPr>
          <a:xfrm>
            <a:off x="4463143" y="2710542"/>
            <a:ext cx="8531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right skewed</a:t>
            </a:r>
          </a:p>
        </p:txBody>
      </p:sp>
    </p:spTree>
    <p:extLst>
      <p:ext uri="{BB962C8B-B14F-4D97-AF65-F5344CB8AC3E}">
        <p14:creationId xmlns:p14="http://schemas.microsoft.com/office/powerpoint/2010/main" val="41884223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DDE5CDF-1512-4CDA-B956-23D223F8DE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029D7D8-5A6B-4C76-94C8-15798C6C5A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5C9319C-E20D-4884-952F-60B6A58C3E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F1176DA6-4BBF-42A4-9C94-E6613CCD6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9AAB0AE-172B-4FB4-80C2-86CD6B824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chemeClr val="bg1"/>
          </a:solidFill>
          <a:ln w="22225">
            <a:solidFill>
              <a:srgbClr val="8EAB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70479BAC-91FE-0846-8ED9-A8A16497E0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07832" y="1135526"/>
            <a:ext cx="9095619" cy="524241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E4F6DC7-4440-264F-A2A0-28E8CAA30514}"/>
              </a:ext>
            </a:extLst>
          </p:cNvPr>
          <p:cNvSpPr txBox="1"/>
          <p:nvPr/>
        </p:nvSpPr>
        <p:spPr>
          <a:xfrm>
            <a:off x="1022889" y="760891"/>
            <a:ext cx="84862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Making </a:t>
            </a:r>
            <a:r>
              <a:rPr lang="en-US" dirty="0">
                <a:solidFill>
                  <a:srgbClr val="0070C0"/>
                </a:solidFill>
              </a:rPr>
              <a:t>Contingency Table </a:t>
            </a:r>
            <a:r>
              <a:rPr lang="en-US" dirty="0"/>
              <a:t>to check percentage of predictors in relation with loan status</a:t>
            </a:r>
          </a:p>
          <a:p>
            <a:endParaRPr lang="en-US" dirty="0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63F2E12D-1211-0742-80C6-53523B499773}"/>
              </a:ext>
            </a:extLst>
          </p:cNvPr>
          <p:cNvCxnSpPr/>
          <p:nvPr/>
        </p:nvCxnSpPr>
        <p:spPr>
          <a:xfrm>
            <a:off x="3738623" y="5139159"/>
            <a:ext cx="219919" cy="173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EB6ACC4-6B5C-7645-B117-E3DBB8BDB3C2}"/>
              </a:ext>
            </a:extLst>
          </p:cNvPr>
          <p:cNvCxnSpPr/>
          <p:nvPr/>
        </p:nvCxnSpPr>
        <p:spPr>
          <a:xfrm>
            <a:off x="7141580" y="2430684"/>
            <a:ext cx="347240" cy="2430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FCDC0F9-C198-A54D-BB37-035A714F87F9}"/>
              </a:ext>
            </a:extLst>
          </p:cNvPr>
          <p:cNvCxnSpPr/>
          <p:nvPr/>
        </p:nvCxnSpPr>
        <p:spPr>
          <a:xfrm>
            <a:off x="8854634" y="5139159"/>
            <a:ext cx="289367" cy="173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762CD8A-BD6E-0347-8F50-D9F63744B0D0}"/>
              </a:ext>
            </a:extLst>
          </p:cNvPr>
          <p:cNvCxnSpPr/>
          <p:nvPr/>
        </p:nvCxnSpPr>
        <p:spPr>
          <a:xfrm>
            <a:off x="9340770" y="2552218"/>
            <a:ext cx="168353" cy="2025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58527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54">
            <a:extLst>
              <a:ext uri="{FF2B5EF4-FFF2-40B4-BE49-F238E27FC236}">
                <a16:creationId xmlns:a16="http://schemas.microsoft.com/office/drawing/2014/main" id="{EEA869E1-F851-4A52-92F5-77E592B76A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B083AD55-8296-44BD-8E14-DD2DDBC351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2BF46B26-15FC-4C5A-94FA-AE9ED64B5C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912F6065-5345-44BD-B66E-5487CCD7A9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63" name="Rectangle 62">
            <a:extLst>
              <a:ext uri="{FF2B5EF4-FFF2-40B4-BE49-F238E27FC236}">
                <a16:creationId xmlns:a16="http://schemas.microsoft.com/office/drawing/2014/main" id="{0EF77632-1A0C-4B9F-829B-226E68A78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F3DCFC27-6BCE-42B6-8372-070EA07685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31041202-4452-504E-BB26-B6620B77FA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6756" y="252597"/>
            <a:ext cx="5489592" cy="3176403"/>
          </a:xfrm>
          <a:prstGeom prst="rect">
            <a:avLst/>
          </a:prstGeom>
        </p:spPr>
      </p:pic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A5AE7225-D427-7F45-BA37-F2EC51FB56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994914" y="3527479"/>
            <a:ext cx="6040060" cy="1526245"/>
          </a:xfrm>
          <a:prstGeom prst="rect">
            <a:avLst/>
          </a:prstGeom>
        </p:spPr>
      </p:pic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96A4B1E0-284C-4A01-8141-A24D2B8EE0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776728" y="5027185"/>
            <a:ext cx="864301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69" name="Picture 68">
            <a:extLst>
              <a:ext uri="{FF2B5EF4-FFF2-40B4-BE49-F238E27FC236}">
                <a16:creationId xmlns:a16="http://schemas.microsoft.com/office/drawing/2014/main" id="{F82046CE-87C5-4670-A404-6AB453F5A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A224BAD7-5931-4CA6-BB58-0CBCFCFA65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E9555E00-7DB8-CF4A-B2D9-412EA851B5F8}"/>
              </a:ext>
            </a:extLst>
          </p:cNvPr>
          <p:cNvSpPr txBox="1"/>
          <p:nvPr/>
        </p:nvSpPr>
        <p:spPr>
          <a:xfrm>
            <a:off x="2539255" y="5125310"/>
            <a:ext cx="52554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Checking For Any Missing Values In For The Predictors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1524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Rectangle 101">
            <a:extLst>
              <a:ext uri="{FF2B5EF4-FFF2-40B4-BE49-F238E27FC236}">
                <a16:creationId xmlns:a16="http://schemas.microsoft.com/office/drawing/2014/main" id="{0CABCAE3-64FC-4149-819F-2C1812824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4" name="Picture 103">
            <a:extLst>
              <a:ext uri="{FF2B5EF4-FFF2-40B4-BE49-F238E27FC236}">
                <a16:creationId xmlns:a16="http://schemas.microsoft.com/office/drawing/2014/main" id="{012FDCFE-9AD2-4D8A-8CBF-B3AA37EBF6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FBD463FC-4CA8-4FF4-85A3-AF9F4B98D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BECF35C3-8B44-4F4B-BD25-4C01823DB2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10" name="Rectangle 109">
            <a:extLst>
              <a:ext uri="{FF2B5EF4-FFF2-40B4-BE49-F238E27FC236}">
                <a16:creationId xmlns:a16="http://schemas.microsoft.com/office/drawing/2014/main" id="{2FA7AD0A-1871-4DF8-9235-F49D0513B9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36B04CFB-FAE5-47DD-9B3E-4E9BA7A89C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7995831C-23A6-A542-8A75-4D5DE7F132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301" y="1474969"/>
            <a:ext cx="2823919" cy="1868760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3300" cap="none" dirty="0"/>
              <a:t>Multiple Imputation</a:t>
            </a:r>
            <a:br>
              <a:rPr lang="en-US" sz="3300" cap="none" dirty="0"/>
            </a:br>
            <a:r>
              <a:rPr lang="en-US" sz="3300" cap="none" dirty="0"/>
              <a:t>Result</a:t>
            </a:r>
            <a:br>
              <a:rPr lang="en-US" sz="3300" cap="none" dirty="0"/>
            </a:br>
            <a:endParaRPr lang="en-US" sz="3300" cap="none" dirty="0"/>
          </a:p>
        </p:txBody>
      </p: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EE68D41B-9286-479F-9AB7-678C8E348D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9301" y="3528543"/>
            <a:ext cx="282391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E8ACF89C-CFC3-4D68-B3C4-2BEFB7BBE5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979389" y="482171"/>
            <a:ext cx="7560115" cy="5149101"/>
            <a:chOff x="3979389" y="482171"/>
            <a:chExt cx="7560115" cy="5149101"/>
          </a:xfrm>
        </p:grpSpPr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3B770B7D-3C5C-4682-8DF0-20783592F3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79389" y="482171"/>
              <a:ext cx="7560115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A6893E11-7EC1-4EB6-A2A8-0B693F8FE5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92448" y="812507"/>
              <a:ext cx="692827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0" name="Rectangle 119">
            <a:extLst>
              <a:ext uri="{FF2B5EF4-FFF2-40B4-BE49-F238E27FC236}">
                <a16:creationId xmlns:a16="http://schemas.microsoft.com/office/drawing/2014/main" id="{622F7FD7-8884-4FD5-95AB-0B5C6033AD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5487" y="977965"/>
            <a:ext cx="6615582" cy="4135339"/>
          </a:xfrm>
          <a:prstGeom prst="rect">
            <a:avLst/>
          </a:prstGeom>
          <a:solidFill>
            <a:schemeClr val="bg1"/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532154D4-2FFE-2D48-BED4-E0F9DF050B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8374" y="1541530"/>
            <a:ext cx="6282919" cy="3015801"/>
          </a:xfrm>
          <a:prstGeom prst="rect">
            <a:avLst/>
          </a:prstGeom>
        </p:spPr>
      </p:pic>
      <p:pic>
        <p:nvPicPr>
          <p:cNvPr id="122" name="Picture 121">
            <a:extLst>
              <a:ext uri="{FF2B5EF4-FFF2-40B4-BE49-F238E27FC236}">
                <a16:creationId xmlns:a16="http://schemas.microsoft.com/office/drawing/2014/main" id="{16EFE474-4FE0-4E8F-8F09-5ED2C9E76A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CF8B8C81-54DC-4AF5-B682-3A2C70A6B5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02969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5C3D674-3D59-4E93-80CA-0C0A9095E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884B8F8-FDC9-498B-9960-5D7260AFCB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417737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29C90436-C345-5844-8FFD-B9E8FD2D03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385" y="-15801"/>
            <a:ext cx="7631723" cy="1121867"/>
          </a:xfrm>
        </p:spPr>
        <p:txBody>
          <a:bodyPr>
            <a:noAutofit/>
          </a:bodyPr>
          <a:lstStyle/>
          <a:p>
            <a:r>
              <a:rPr lang="en-US" sz="2800" cap="none" dirty="0"/>
              <a:t>Inspecting The Distribution Of Original And Imputed Data</a:t>
            </a:r>
            <a:br>
              <a:rPr lang="en-US" sz="2800" cap="none" dirty="0"/>
            </a:br>
            <a:endParaRPr lang="en-US" sz="2800" cap="none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F2A81E1-BCBE-426B-8C09-33274E6940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10836A-6AEC-EC4D-9535-97F8C13BD5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3896" y="1946281"/>
            <a:ext cx="3349019" cy="3450613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The density of the imputed data for each </a:t>
            </a:r>
            <a:r>
              <a:rPr lang="en-US" dirty="0">
                <a:solidFill>
                  <a:srgbClr val="FF0000"/>
                </a:solidFill>
              </a:rPr>
              <a:t>imputed dataset is showed in magenta</a:t>
            </a:r>
            <a:r>
              <a:rPr lang="en-US" dirty="0"/>
              <a:t> while the density of the </a:t>
            </a:r>
            <a:r>
              <a:rPr lang="en-US" dirty="0">
                <a:solidFill>
                  <a:srgbClr val="00B0F0"/>
                </a:solidFill>
              </a:rPr>
              <a:t>observed data is showed in blue</a:t>
            </a:r>
          </a:p>
          <a:p>
            <a:r>
              <a:rPr lang="en-US" dirty="0"/>
              <a:t>What we would like to see is that the shape of the magenta lines (imputed) matches the shape of the blue line (observed). </a:t>
            </a:r>
            <a:r>
              <a:rPr lang="en-US" dirty="0">
                <a:highlight>
                  <a:srgbClr val="FFFF00"/>
                </a:highlight>
              </a:rPr>
              <a:t>The matching shape tells us that the imputed values are indeed “plausible values”. </a:t>
            </a:r>
            <a:r>
              <a:rPr lang="en-US" dirty="0"/>
              <a:t>Again, under our assumptions we expect the distributions to be similar.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6BCC99-0F51-BA40-BE39-6108709451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2286" y="1278460"/>
            <a:ext cx="6254254" cy="424412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9D1DDD4-5BB3-45BA-B9B3-06B62299AD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24DAE64-2302-42EA-8239-F2F0775CA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0835228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1320</Words>
  <Application>Microsoft Macintosh PowerPoint</Application>
  <PresentationFormat>Widescreen</PresentationFormat>
  <Paragraphs>148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8" baseType="lpstr">
      <vt:lpstr>Arial</vt:lpstr>
      <vt:lpstr>Cambria Math</vt:lpstr>
      <vt:lpstr>Gill Sans MT</vt:lpstr>
      <vt:lpstr>Gallery</vt:lpstr>
      <vt:lpstr>Presentation on</vt:lpstr>
      <vt:lpstr>Overview Of The Data</vt:lpstr>
      <vt:lpstr>Objective </vt:lpstr>
      <vt:lpstr>Tidying The Data </vt:lpstr>
      <vt:lpstr>PowerPoint Presentation</vt:lpstr>
      <vt:lpstr>PowerPoint Presentation</vt:lpstr>
      <vt:lpstr>PowerPoint Presentation</vt:lpstr>
      <vt:lpstr>Multiple Imputation Result </vt:lpstr>
      <vt:lpstr>Inspecting The Distribution Of Original And Imputed Data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Forward stepwise selection strategy step4 </vt:lpstr>
      <vt:lpstr>PowerPoint Presentation</vt:lpstr>
      <vt:lpstr>PowerPoint Presentation</vt:lpstr>
      <vt:lpstr>Tidying The Data </vt:lpstr>
      <vt:lpstr>Replacing Missing Values With Means  </vt:lpstr>
      <vt:lpstr>Setting Up Multicollinearity Test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ROC Curve </vt:lpstr>
      <vt:lpstr>PowerPoint Presentation</vt:lpstr>
      <vt:lpstr>PowerPoint Presentation</vt:lpstr>
      <vt:lpstr>Limitations</vt:lpstr>
      <vt:lpstr>PowerPoint Presentation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on</dc:title>
  <dc:creator>Hai Du</dc:creator>
  <cp:lastModifiedBy>Hai Du</cp:lastModifiedBy>
  <cp:revision>4</cp:revision>
  <dcterms:created xsi:type="dcterms:W3CDTF">2020-05-06T02:43:58Z</dcterms:created>
  <dcterms:modified xsi:type="dcterms:W3CDTF">2020-05-06T02:56:51Z</dcterms:modified>
</cp:coreProperties>
</file>